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37" d="100"/>
          <a:sy n="37" d="100"/>
        </p:scale>
        <p:origin x="14" y="45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4403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 with a question: how many internet-connected gadgets are in the room with you right now? The title is a joke, but the point is serious — these devices are convenient and dumb about security. Week 4 of the awareness series.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Name the devices in the room. These aren't computers people think to protect — but each one has a microphone, a camera, or a network connection. The convenience is real; so is the exposure.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Scale sets the stakes. ~19 billion connected devices worldwide. Roughly 820,000 IoT hacking attempts every single day — mostly automated bots scanning for anything weak. And 1 in 5 devices still ships with the factory password unchanged. New devices get probed within minutes of going online.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Section one. The single biggest weakness is the most boring one: passwords nobody changed.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factory password is the same for every unit of that model, and it's published online. Attackers don't guess — they look it up. In 2016 the Mirai botnet hijacked hundreds of thousands of cameras and routers using a list of ~60 default logins, then used them to knock Twitter, Spotify and Netflix offline. The lesson: your unchanged password becomes someone else's weapon.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Section two. This is the part that lands emotionally. The same flaw that powers botnets also lets strangers into the most private room in the house.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documented news cases. Seattle: a stranger spoke to a 3-year-old through the monitor and panned the camera around the room. Texas: a hacker read the child's name off the wall. Critically — one Austin family had changed the factory password and followed all the advice, and were still breached through the network. The point isn't to terrify; it's that a single weak link in the home network is enough.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Once a camera is compromised, the access is total: silent viewing, two-way audio, recording footage that can end up on illicit sites, panning the camera to map your home, and — most important for the network theme — using that device as a beachhead to reach everything else on your Wi-Fi.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Section three. The marketing phrase is Internet of Things. For your security, treat it as the Internet of Threats — because every connected object is one more entry 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the room. Each of these is a networked computer most people never think to secure. The orange dots mark the common weakness on each. This is also the setup for the activity — keep this layout in mind.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Hands-on. Split into small groups. Each group gets the floor plan and 90 seconds to find as many weak points as they can, then we compare. Two ways to run it — pick one based on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VARIATION A — the visual floor plan. Project this and have groups call out devices and their weaknesses room by room. Good for a lively, fast room. The orange dots are hidden until you reveal the answers verbally.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VARIATION B — the scorecard. Quieter, more analytical version. Each group scores devices on three risk factors and tallies a total. Good if you want a written takeaway. Walk one device as an example, then let them 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empowering close. None of this requires being technical. Five moves: change every default password, turn on multi-factor authentication, keep firmware auto-updating, put smart gadgets on a separate guest Wi-Fi so a breach can't spread, and buy from brands that actually ship updates. Strong authentication alone correlates with ~90% fewer incidents.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Land it. The devices aren't going away — and they're genuinely useful. The goal isn't fear, it's five minutes of setup. Tease next week. Take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1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 rotWithShape="1">
            <a:gsLst>
              <a:gs pos="0">
                <a:srgbClr val="E4572E">
                  <a:alpha val="18000"/>
                </a:srgbClr>
              </a:gs>
              <a:gs pos="55000">
                <a:srgbClr val="E4572E">
                  <a:alpha val="0"/>
                </a:srgbClr>
              </a:gs>
            </a:gsLst>
            <a:path path="circle">
              <a:fillToRect l="85000" t="12000" r="15000" b="88000"/>
            </a:path>
          </a:gradFill>
          <a:ln/>
        </p:spPr>
        <p:txBody>
          <a:bodyPr/>
          <a:lstStyle/>
          <a:p>
            <a:endParaRPr lang="en-GH"/>
          </a:p>
        </p:txBody>
      </p:sp>
      <p:sp>
        <p:nvSpPr>
          <p:cNvPr id="3" name="Text 1"/>
          <p:cNvSpPr/>
          <p:nvPr/>
        </p:nvSpPr>
        <p:spPr>
          <a:xfrm>
            <a:off x="1047750" y="1047750"/>
            <a:ext cx="5089577" cy="33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576" dirty="0">
                <a:solidFill>
                  <a:srgbClr val="E457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CYBER AWARENESS SERIES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15768042" y="1047750"/>
            <a:ext cx="1619429" cy="33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576" dirty="0">
                <a:solidFill>
                  <a:srgbClr val="6F75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WEEK 04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47750" y="2969895"/>
            <a:ext cx="17811750" cy="3581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kern="0" spc="351" dirty="0">
                <a:solidFill>
                  <a:srgbClr val="8B909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YOUR SMART DEVICES ARE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1047750" y="3575685"/>
            <a:ext cx="16678275" cy="2987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2900" b="1" kern="0" spc="-387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STUPID ABOUT </a:t>
            </a:r>
            <a:r>
              <a:rPr lang="en-US" sz="12900" b="1" kern="0" spc="-387" dirty="0">
                <a:solidFill>
                  <a:srgbClr val="E45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SECURITY.</a:t>
            </a:r>
            <a:endParaRPr lang="en-US" sz="12900" dirty="0"/>
          </a:p>
        </p:txBody>
      </p:sp>
      <p:sp>
        <p:nvSpPr>
          <p:cNvPr id="7" name="Text 5"/>
          <p:cNvSpPr/>
          <p:nvPr/>
        </p:nvSpPr>
        <p:spPr>
          <a:xfrm>
            <a:off x="1047750" y="8149590"/>
            <a:ext cx="7456170" cy="13182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2400" dirty="0">
                <a:solidFill>
                  <a:srgbClr val="AAB0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Ring camera, your smart speaker, even your TV — all of them can be hacked. Tonight we find the open doors before someone else does.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4963775" y="8881110"/>
            <a:ext cx="2276475" cy="5867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buNone/>
            </a:pPr>
            <a:r>
              <a:rPr lang="en-US" sz="1650" kern="0" spc="165" dirty="0">
                <a:solidFill>
                  <a:srgbClr val="5A606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IoT / PRIVACY HOME NETWORK</a:t>
            </a:r>
            <a:endParaRPr lang="en-US" sz="165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D8F4A8A-55DB-6DC6-B0B1-332BD7B1B4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81806" y="1387196"/>
            <a:ext cx="763058" cy="10251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C212414-6E11-89AF-CC9B-25786850FD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81672" y="1418579"/>
            <a:ext cx="2858578" cy="95642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F11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7750" y="914400"/>
            <a:ext cx="17811750" cy="33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396" dirty="0">
                <a:solidFill>
                  <a:srgbClr val="E457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REALITY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47750" y="1535430"/>
            <a:ext cx="14716125" cy="15535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5850" b="1" kern="0" spc="-117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gadget watching your home can be turned around to watch </a:t>
            </a:r>
            <a:r>
              <a:rPr lang="en-US" sz="5850" b="1" kern="0" spc="-117" dirty="0">
                <a:solidFill>
                  <a:srgbClr val="E45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you.</a:t>
            </a:r>
            <a:endParaRPr lang="en-US" sz="5850" dirty="0"/>
          </a:p>
        </p:txBody>
      </p:sp>
      <p:sp>
        <p:nvSpPr>
          <p:cNvPr id="4" name="Shape 2"/>
          <p:cNvSpPr/>
          <p:nvPr/>
        </p:nvSpPr>
        <p:spPr>
          <a:xfrm>
            <a:off x="1047750" y="3660458"/>
            <a:ext cx="5206961" cy="2954655"/>
          </a:xfrm>
          <a:prstGeom prst="rect">
            <a:avLst/>
          </a:prstGeom>
          <a:solidFill>
            <a:srgbClr val="16191F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5" name="Shape 3"/>
          <p:cNvSpPr/>
          <p:nvPr/>
        </p:nvSpPr>
        <p:spPr>
          <a:xfrm>
            <a:off x="1047750" y="6607493"/>
            <a:ext cx="5206961" cy="9525"/>
          </a:xfrm>
          <a:prstGeom prst="rect">
            <a:avLst/>
          </a:prstGeom>
          <a:solidFill>
            <a:srgbClr val="23272E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6" name="Shape 4"/>
          <p:cNvSpPr/>
          <p:nvPr/>
        </p:nvSpPr>
        <p:spPr>
          <a:xfrm>
            <a:off x="1047750" y="3660458"/>
            <a:ext cx="5206961" cy="22860"/>
          </a:xfrm>
          <a:prstGeom prst="rect">
            <a:avLst/>
          </a:prstGeom>
          <a:solidFill>
            <a:srgbClr val="E4572E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7" name="Shape 5"/>
          <p:cNvSpPr/>
          <p:nvPr/>
        </p:nvSpPr>
        <p:spPr>
          <a:xfrm>
            <a:off x="1047750" y="3660458"/>
            <a:ext cx="9525" cy="2954655"/>
          </a:xfrm>
          <a:prstGeom prst="rect">
            <a:avLst/>
          </a:prstGeom>
          <a:solidFill>
            <a:srgbClr val="23272E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8" name="Shape 6"/>
          <p:cNvSpPr/>
          <p:nvPr/>
        </p:nvSpPr>
        <p:spPr>
          <a:xfrm>
            <a:off x="6247091" y="3660458"/>
            <a:ext cx="9525" cy="2954655"/>
          </a:xfrm>
          <a:prstGeom prst="rect">
            <a:avLst/>
          </a:prstGeom>
          <a:solidFill>
            <a:srgbClr val="23272E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9" name="Text 7"/>
          <p:cNvSpPr/>
          <p:nvPr/>
        </p:nvSpPr>
        <p:spPr>
          <a:xfrm>
            <a:off x="1436370" y="4083368"/>
            <a:ext cx="4872692" cy="2971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kern="0" spc="189" dirty="0">
                <a:solidFill>
                  <a:srgbClr val="6F75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DEVICE 01</a:t>
            </a:r>
            <a:endParaRPr lang="en-US" sz="1575" dirty="0"/>
          </a:p>
        </p:txBody>
      </p:sp>
      <p:sp>
        <p:nvSpPr>
          <p:cNvPr id="10" name="Text 8"/>
          <p:cNvSpPr/>
          <p:nvPr/>
        </p:nvSpPr>
        <p:spPr>
          <a:xfrm>
            <a:off x="1436370" y="4513897"/>
            <a:ext cx="4872692" cy="4800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Security camera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1436370" y="5127307"/>
            <a:ext cx="4562612" cy="11182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2025" dirty="0">
                <a:solidFill>
                  <a:srgbClr val="AAB0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live feed of your front door — or your living room — streamed to whoever finds it.</a:t>
            </a:r>
            <a:endParaRPr lang="en-US" sz="2025" dirty="0"/>
          </a:p>
        </p:txBody>
      </p:sp>
      <p:sp>
        <p:nvSpPr>
          <p:cNvPr id="12" name="Shape 10"/>
          <p:cNvSpPr/>
          <p:nvPr/>
        </p:nvSpPr>
        <p:spPr>
          <a:xfrm>
            <a:off x="6540461" y="3660458"/>
            <a:ext cx="5206961" cy="2954655"/>
          </a:xfrm>
          <a:prstGeom prst="rect">
            <a:avLst/>
          </a:prstGeom>
          <a:solidFill>
            <a:srgbClr val="16191F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3" name="Shape 11"/>
          <p:cNvSpPr/>
          <p:nvPr/>
        </p:nvSpPr>
        <p:spPr>
          <a:xfrm>
            <a:off x="6540461" y="6607493"/>
            <a:ext cx="5206961" cy="9525"/>
          </a:xfrm>
          <a:prstGeom prst="rect">
            <a:avLst/>
          </a:prstGeom>
          <a:solidFill>
            <a:srgbClr val="23272E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4" name="Shape 12"/>
          <p:cNvSpPr/>
          <p:nvPr/>
        </p:nvSpPr>
        <p:spPr>
          <a:xfrm>
            <a:off x="6540461" y="3660458"/>
            <a:ext cx="5206961" cy="22860"/>
          </a:xfrm>
          <a:prstGeom prst="rect">
            <a:avLst/>
          </a:prstGeom>
          <a:solidFill>
            <a:srgbClr val="E4572E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5" name="Shape 13"/>
          <p:cNvSpPr/>
          <p:nvPr/>
        </p:nvSpPr>
        <p:spPr>
          <a:xfrm>
            <a:off x="6540461" y="3660458"/>
            <a:ext cx="9525" cy="2954655"/>
          </a:xfrm>
          <a:prstGeom prst="rect">
            <a:avLst/>
          </a:prstGeom>
          <a:solidFill>
            <a:srgbClr val="23272E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6" name="Shape 14"/>
          <p:cNvSpPr/>
          <p:nvPr/>
        </p:nvSpPr>
        <p:spPr>
          <a:xfrm>
            <a:off x="11739801" y="3660458"/>
            <a:ext cx="9525" cy="2954655"/>
          </a:xfrm>
          <a:prstGeom prst="rect">
            <a:avLst/>
          </a:prstGeom>
          <a:solidFill>
            <a:srgbClr val="23272E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7" name="Text 15"/>
          <p:cNvSpPr/>
          <p:nvPr/>
        </p:nvSpPr>
        <p:spPr>
          <a:xfrm>
            <a:off x="6929081" y="4083368"/>
            <a:ext cx="4872692" cy="2971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kern="0" spc="189" dirty="0">
                <a:solidFill>
                  <a:srgbClr val="6F75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DEVICE 02</a:t>
            </a:r>
            <a:endParaRPr lang="en-US" sz="1575" dirty="0"/>
          </a:p>
        </p:txBody>
      </p:sp>
      <p:sp>
        <p:nvSpPr>
          <p:cNvPr id="18" name="Text 16"/>
          <p:cNvSpPr/>
          <p:nvPr/>
        </p:nvSpPr>
        <p:spPr>
          <a:xfrm>
            <a:off x="6929081" y="4513897"/>
            <a:ext cx="4872692" cy="4800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Smart speaker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6929081" y="5127307"/>
            <a:ext cx="4562612" cy="75819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2025" dirty="0">
                <a:solidFill>
                  <a:srgbClr val="AAB0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always-on microphone in the room where you say everything out loud.</a:t>
            </a:r>
            <a:endParaRPr lang="en-US" sz="2025" dirty="0"/>
          </a:p>
        </p:txBody>
      </p:sp>
      <p:sp>
        <p:nvSpPr>
          <p:cNvPr id="20" name="Shape 18"/>
          <p:cNvSpPr/>
          <p:nvPr/>
        </p:nvSpPr>
        <p:spPr>
          <a:xfrm>
            <a:off x="12033171" y="3660458"/>
            <a:ext cx="5206961" cy="2954655"/>
          </a:xfrm>
          <a:prstGeom prst="rect">
            <a:avLst/>
          </a:prstGeom>
          <a:solidFill>
            <a:srgbClr val="16191F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21" name="Shape 19"/>
          <p:cNvSpPr/>
          <p:nvPr/>
        </p:nvSpPr>
        <p:spPr>
          <a:xfrm>
            <a:off x="12033171" y="6607493"/>
            <a:ext cx="5206961" cy="9525"/>
          </a:xfrm>
          <a:prstGeom prst="rect">
            <a:avLst/>
          </a:prstGeom>
          <a:solidFill>
            <a:srgbClr val="23272E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22" name="Shape 20"/>
          <p:cNvSpPr/>
          <p:nvPr/>
        </p:nvSpPr>
        <p:spPr>
          <a:xfrm>
            <a:off x="12033171" y="3660458"/>
            <a:ext cx="5206961" cy="22860"/>
          </a:xfrm>
          <a:prstGeom prst="rect">
            <a:avLst/>
          </a:prstGeom>
          <a:solidFill>
            <a:srgbClr val="E4572E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23" name="Shape 21"/>
          <p:cNvSpPr/>
          <p:nvPr/>
        </p:nvSpPr>
        <p:spPr>
          <a:xfrm>
            <a:off x="12033171" y="3660458"/>
            <a:ext cx="9525" cy="2954655"/>
          </a:xfrm>
          <a:prstGeom prst="rect">
            <a:avLst/>
          </a:prstGeom>
          <a:solidFill>
            <a:srgbClr val="23272E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24" name="Shape 22"/>
          <p:cNvSpPr/>
          <p:nvPr/>
        </p:nvSpPr>
        <p:spPr>
          <a:xfrm>
            <a:off x="17232512" y="3660458"/>
            <a:ext cx="9525" cy="2954655"/>
          </a:xfrm>
          <a:prstGeom prst="rect">
            <a:avLst/>
          </a:prstGeom>
          <a:solidFill>
            <a:srgbClr val="23272E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25" name="Text 23"/>
          <p:cNvSpPr/>
          <p:nvPr/>
        </p:nvSpPr>
        <p:spPr>
          <a:xfrm>
            <a:off x="12421791" y="4083368"/>
            <a:ext cx="4872692" cy="2971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kern="0" spc="189" dirty="0">
                <a:solidFill>
                  <a:srgbClr val="6F75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DEVICE 03</a:t>
            </a:r>
            <a:endParaRPr lang="en-US" sz="1575" dirty="0"/>
          </a:p>
        </p:txBody>
      </p:sp>
      <p:sp>
        <p:nvSpPr>
          <p:cNvPr id="26" name="Text 24"/>
          <p:cNvSpPr/>
          <p:nvPr/>
        </p:nvSpPr>
        <p:spPr>
          <a:xfrm>
            <a:off x="12421791" y="4513897"/>
            <a:ext cx="4872692" cy="4800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Smart TV</a:t>
            </a:r>
            <a:endParaRPr lang="en-US" sz="3000" dirty="0"/>
          </a:p>
        </p:txBody>
      </p:sp>
      <p:sp>
        <p:nvSpPr>
          <p:cNvPr id="27" name="Text 25"/>
          <p:cNvSpPr/>
          <p:nvPr/>
        </p:nvSpPr>
        <p:spPr>
          <a:xfrm>
            <a:off x="12421791" y="5127307"/>
            <a:ext cx="4562612" cy="111823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2025" dirty="0">
                <a:solidFill>
                  <a:srgbClr val="AAB0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networked computer with a camera, tracking what you watch and who's home.</a:t>
            </a:r>
            <a:endParaRPr lang="en-US" sz="2025" dirty="0"/>
          </a:p>
        </p:txBody>
      </p:sp>
      <p:pic>
        <p:nvPicPr>
          <p:cNvPr id="29" name="Picture 28">
            <a:extLst>
              <a:ext uri="{FF2B5EF4-FFF2-40B4-BE49-F238E27FC236}">
                <a16:creationId xmlns:a16="http://schemas.microsoft.com/office/drawing/2014/main" id="{E70D3103-D965-BB32-2551-6F4D337F84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76773" y="8551484"/>
            <a:ext cx="763058" cy="102514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CCC6CA1C-C1D7-3C3C-799A-7507C296C2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76639" y="8582867"/>
            <a:ext cx="2858578" cy="956421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1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7750" y="914400"/>
            <a:ext cx="17811750" cy="33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396" dirty="0">
                <a:solidFill>
                  <a:srgbClr val="E457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BY THE NUMBERS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47750" y="1497330"/>
            <a:ext cx="13735050" cy="12382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05000"/>
              </a:lnSpc>
              <a:buNone/>
            </a:pPr>
            <a:r>
              <a:rPr lang="en-US" sz="4500" b="1" kern="0" spc="-90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is not a rare event. It is a constant, automated tide.</a:t>
            </a:r>
            <a:endParaRPr lang="en-US" sz="4500" dirty="0"/>
          </a:p>
        </p:txBody>
      </p:sp>
      <p:sp>
        <p:nvSpPr>
          <p:cNvPr id="4" name="Shape 2"/>
          <p:cNvSpPr/>
          <p:nvPr/>
        </p:nvSpPr>
        <p:spPr>
          <a:xfrm>
            <a:off x="6437591" y="3383280"/>
            <a:ext cx="9525" cy="2261235"/>
          </a:xfrm>
          <a:prstGeom prst="rect">
            <a:avLst/>
          </a:prstGeom>
          <a:solidFill>
            <a:srgbClr val="23272E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5" name="Text 3"/>
          <p:cNvSpPr/>
          <p:nvPr/>
        </p:nvSpPr>
        <p:spPr>
          <a:xfrm>
            <a:off x="1047750" y="3383280"/>
            <a:ext cx="5342085" cy="1323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1250" b="1" kern="0" spc="-450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r>
              <a:rPr lang="en-US" sz="5550" b="1" kern="0" spc="-450" dirty="0">
                <a:solidFill>
                  <a:srgbClr val="E45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</a:t>
            </a:r>
            <a:endParaRPr lang="en-US" sz="11250" dirty="0"/>
          </a:p>
        </p:txBody>
      </p:sp>
      <p:sp>
        <p:nvSpPr>
          <p:cNvPr id="6" name="Text 4"/>
          <p:cNvSpPr/>
          <p:nvPr/>
        </p:nvSpPr>
        <p:spPr>
          <a:xfrm>
            <a:off x="1047750" y="4897755"/>
            <a:ext cx="5002134" cy="7848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2100" dirty="0">
                <a:solidFill>
                  <a:srgbClr val="AAB0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connected devices in use worldwide — up from 16B just two years ago.</a:t>
            </a:r>
            <a:endParaRPr lang="en-US" sz="2100" dirty="0"/>
          </a:p>
        </p:txBody>
      </p:sp>
      <p:sp>
        <p:nvSpPr>
          <p:cNvPr id="7" name="Shape 5"/>
          <p:cNvSpPr/>
          <p:nvPr/>
        </p:nvSpPr>
        <p:spPr>
          <a:xfrm>
            <a:off x="11835051" y="3383280"/>
            <a:ext cx="9525" cy="2261235"/>
          </a:xfrm>
          <a:prstGeom prst="rect">
            <a:avLst/>
          </a:prstGeom>
          <a:solidFill>
            <a:srgbClr val="23272E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8" name="Text 6"/>
          <p:cNvSpPr/>
          <p:nvPr/>
        </p:nvSpPr>
        <p:spPr>
          <a:xfrm>
            <a:off x="6978611" y="3383280"/>
            <a:ext cx="4755345" cy="1323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1250" b="1" kern="0" spc="-450" dirty="0">
                <a:solidFill>
                  <a:srgbClr val="E45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820K</a:t>
            </a:r>
            <a:endParaRPr lang="en-US" sz="11250" dirty="0"/>
          </a:p>
        </p:txBody>
      </p:sp>
      <p:sp>
        <p:nvSpPr>
          <p:cNvPr id="9" name="Text 7"/>
          <p:cNvSpPr/>
          <p:nvPr/>
        </p:nvSpPr>
        <p:spPr>
          <a:xfrm>
            <a:off x="6978611" y="4897755"/>
            <a:ext cx="4452732" cy="7848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2100" dirty="0">
                <a:solidFill>
                  <a:srgbClr val="AAB0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IoT hacking attempts every single day — bots probing for open doors.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12376071" y="3383280"/>
            <a:ext cx="5350466" cy="132397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11250" b="1" kern="0" spc="-450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r>
              <a:rPr lang="en-US" sz="5550" b="1" kern="0" spc="-450" dirty="0">
                <a:solidFill>
                  <a:srgbClr val="6F7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</a:t>
            </a:r>
            <a:r>
              <a:rPr lang="en-US" sz="11250" b="1" kern="0" spc="-450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250" dirty="0"/>
          </a:p>
        </p:txBody>
      </p:sp>
      <p:sp>
        <p:nvSpPr>
          <p:cNvPr id="11" name="Text 9"/>
          <p:cNvSpPr/>
          <p:nvPr/>
        </p:nvSpPr>
        <p:spPr>
          <a:xfrm>
            <a:off x="12376071" y="4897755"/>
            <a:ext cx="5009982" cy="7848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2100" dirty="0">
                <a:solidFill>
                  <a:srgbClr val="AAB0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devices still ships with the factory default password unchanged.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1047750" y="9121140"/>
            <a:ext cx="16678275" cy="2895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kern="0" spc="90" dirty="0">
                <a:solidFill>
                  <a:srgbClr val="5A606A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Sources: Nozomi Networks 2025 · IoT World Congress · OWASP IoT Top 10</a:t>
            </a:r>
            <a:endParaRPr lang="en-US" sz="15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0643DA5-3D15-2237-6398-AA840B7DC1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82934" y="8347451"/>
            <a:ext cx="763058" cy="102514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992FC77-9E9D-9AC3-9557-4201BA0432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2800" y="8378834"/>
            <a:ext cx="2858578" cy="95642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457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7750" y="1047750"/>
            <a:ext cx="17811750" cy="4038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kern="0" spc="495" dirty="0">
                <a:solidFill>
                  <a:srgbClr val="0F111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TOPIC 01</a:t>
            </a:r>
            <a:endParaRPr lang="en-US" sz="2250" dirty="0"/>
          </a:p>
        </p:txBody>
      </p:sp>
      <p:sp>
        <p:nvSpPr>
          <p:cNvPr id="3" name="Text 1"/>
          <p:cNvSpPr/>
          <p:nvPr/>
        </p:nvSpPr>
        <p:spPr>
          <a:xfrm>
            <a:off x="1047750" y="3180755"/>
            <a:ext cx="16678275" cy="34760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4000"/>
              </a:lnSpc>
              <a:buNone/>
            </a:pPr>
            <a:r>
              <a:rPr lang="en-US" sz="9600" b="1" kern="0" spc="-288" dirty="0">
                <a:solidFill>
                  <a:srgbClr val="0F11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Default passwords are a welcome mat for hackers.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047750" y="8385810"/>
            <a:ext cx="10791825" cy="8915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2400" dirty="0">
                <a:solidFill>
                  <a:srgbClr val="3A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"admin / admin" isn't a password. It's printed in the manual — and the manual is on the internet.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891C93-6FCC-0B08-6C65-C1C4BDE70C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95110" y="1047750"/>
            <a:ext cx="763058" cy="10251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FA9B450-6B57-C5C0-8207-FC46E3799D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94976" y="1079133"/>
            <a:ext cx="2858578" cy="956421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11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7750" y="914400"/>
            <a:ext cx="10477500" cy="33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396" dirty="0">
                <a:solidFill>
                  <a:srgbClr val="E457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HOW IT WORKS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47750" y="1535430"/>
            <a:ext cx="9810750" cy="132040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4950" b="1" kern="0" spc="-99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password fits a million locks.</a:t>
            </a:r>
            <a:endParaRPr lang="en-US" sz="4950" dirty="0"/>
          </a:p>
        </p:txBody>
      </p:sp>
      <p:sp>
        <p:nvSpPr>
          <p:cNvPr id="4" name="Text 2"/>
          <p:cNvSpPr/>
          <p:nvPr/>
        </p:nvSpPr>
        <p:spPr>
          <a:xfrm>
            <a:off x="1047750" y="3351133"/>
            <a:ext cx="373380" cy="3581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E457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01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1592580" y="3313033"/>
            <a:ext cx="8713744" cy="4591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2325" dirty="0">
                <a:solidFill>
                  <a:srgbClr val="C7CC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unit of a model leaves the factory with the </a:t>
            </a:r>
            <a:r>
              <a:rPr lang="en-US" sz="2325" b="1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login</a:t>
            </a:r>
            <a:r>
              <a:rPr lang="en-US" sz="2325" dirty="0">
                <a:solidFill>
                  <a:srgbClr val="C7CC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2325" dirty="0"/>
          </a:p>
        </p:txBody>
      </p:sp>
      <p:sp>
        <p:nvSpPr>
          <p:cNvPr id="6" name="Text 4"/>
          <p:cNvSpPr/>
          <p:nvPr/>
        </p:nvSpPr>
        <p:spPr>
          <a:xfrm>
            <a:off x="1047750" y="4095988"/>
            <a:ext cx="373380" cy="3581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E457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02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1592580" y="4057888"/>
            <a:ext cx="8481930" cy="4591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2325" dirty="0">
                <a:solidFill>
                  <a:srgbClr val="C7CC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That login is </a:t>
            </a:r>
            <a:r>
              <a:rPr lang="en-US" sz="2325" b="1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printed in the manual </a:t>
            </a:r>
            <a:r>
              <a:rPr lang="en-US" sz="2325" dirty="0">
                <a:solidFill>
                  <a:srgbClr val="C7CC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which is public online.</a:t>
            </a:r>
            <a:endParaRPr lang="en-US" sz="2325" dirty="0"/>
          </a:p>
        </p:txBody>
      </p:sp>
      <p:sp>
        <p:nvSpPr>
          <p:cNvPr id="8" name="Text 6"/>
          <p:cNvSpPr/>
          <p:nvPr/>
        </p:nvSpPr>
        <p:spPr>
          <a:xfrm>
            <a:off x="1047750" y="4840843"/>
            <a:ext cx="373380" cy="3581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E457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03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1592580" y="4802743"/>
            <a:ext cx="9363611" cy="45910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2325" dirty="0">
                <a:solidFill>
                  <a:srgbClr val="C7CC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Bots try the list automatically. They don't guess — </a:t>
            </a:r>
            <a:r>
              <a:rPr lang="en-US" sz="2325" b="1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look it up.</a:t>
            </a:r>
            <a:endParaRPr lang="en-US" sz="2325" dirty="0"/>
          </a:p>
        </p:txBody>
      </p:sp>
      <p:sp>
        <p:nvSpPr>
          <p:cNvPr id="10" name="Shape 8"/>
          <p:cNvSpPr/>
          <p:nvPr/>
        </p:nvSpPr>
        <p:spPr>
          <a:xfrm>
            <a:off x="11334750" y="914400"/>
            <a:ext cx="5905500" cy="8458200"/>
          </a:xfrm>
          <a:prstGeom prst="rect">
            <a:avLst/>
          </a:prstGeom>
          <a:solidFill>
            <a:srgbClr val="16191F"/>
          </a:solidFill>
          <a:ln w="7620">
            <a:solidFill>
              <a:srgbClr val="23272E"/>
            </a:solidFill>
            <a:prstDash val="solid"/>
          </a:ln>
        </p:spPr>
        <p:txBody>
          <a:bodyPr/>
          <a:lstStyle/>
          <a:p>
            <a:endParaRPr lang="en-GH"/>
          </a:p>
        </p:txBody>
      </p:sp>
      <p:sp>
        <p:nvSpPr>
          <p:cNvPr id="11" name="Text 9"/>
          <p:cNvSpPr/>
          <p:nvPr/>
        </p:nvSpPr>
        <p:spPr>
          <a:xfrm>
            <a:off x="11799570" y="2620089"/>
            <a:ext cx="5473446" cy="2971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kern="0" spc="221" dirty="0">
                <a:solidFill>
                  <a:srgbClr val="6F75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CASE FILE — MIRAI, 2016</a:t>
            </a:r>
            <a:endParaRPr lang="en-US" sz="1575" dirty="0"/>
          </a:p>
        </p:txBody>
      </p:sp>
      <p:sp>
        <p:nvSpPr>
          <p:cNvPr id="12" name="Text 10"/>
          <p:cNvSpPr/>
          <p:nvPr/>
        </p:nvSpPr>
        <p:spPr>
          <a:xfrm>
            <a:off x="11799570" y="3145869"/>
            <a:ext cx="5473446" cy="1066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9000" b="1" kern="0" spc="-270" dirty="0">
                <a:solidFill>
                  <a:srgbClr val="E45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~60</a:t>
            </a:r>
            <a:endParaRPr lang="en-US" sz="9000" dirty="0"/>
          </a:p>
        </p:txBody>
      </p:sp>
      <p:sp>
        <p:nvSpPr>
          <p:cNvPr id="13" name="Text 11"/>
          <p:cNvSpPr/>
          <p:nvPr/>
        </p:nvSpPr>
        <p:spPr>
          <a:xfrm>
            <a:off x="11799570" y="4403169"/>
            <a:ext cx="5125136" cy="2055971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45000"/>
              </a:lnSpc>
              <a:buNone/>
            </a:pPr>
            <a:r>
              <a:rPr lang="en-US" sz="2175" dirty="0">
                <a:solidFill>
                  <a:srgbClr val="C7CC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default username/password pairs were all it took to hijack </a:t>
            </a:r>
            <a:r>
              <a:rPr lang="en-US" sz="2175" b="1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hundreds of thousands </a:t>
            </a:r>
            <a:r>
              <a:rPr lang="en-US" sz="2175" dirty="0">
                <a:solidFill>
                  <a:srgbClr val="C7CC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of cameras and routers — then knock Twitter, Spotify and Netflix offline.</a:t>
            </a:r>
            <a:endParaRPr lang="en-US" sz="2175" dirty="0"/>
          </a:p>
        </p:txBody>
      </p:sp>
      <p:sp>
        <p:nvSpPr>
          <p:cNvPr id="14" name="Shape 12"/>
          <p:cNvSpPr/>
          <p:nvPr/>
        </p:nvSpPr>
        <p:spPr>
          <a:xfrm>
            <a:off x="11799570" y="6763941"/>
            <a:ext cx="4975860" cy="9525"/>
          </a:xfrm>
          <a:prstGeom prst="rect">
            <a:avLst/>
          </a:prstGeom>
          <a:solidFill>
            <a:srgbClr val="23272E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5" name="Text 13"/>
          <p:cNvSpPr/>
          <p:nvPr/>
        </p:nvSpPr>
        <p:spPr>
          <a:xfrm>
            <a:off x="11799570" y="7038261"/>
            <a:ext cx="5125136" cy="666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650" dirty="0">
                <a:solidFill>
                  <a:srgbClr val="8B909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IoT botnets now drive </a:t>
            </a:r>
            <a:r>
              <a:rPr lang="en-US" sz="1650" dirty="0">
                <a:solidFill>
                  <a:srgbClr val="E457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~35% </a:t>
            </a:r>
            <a:r>
              <a:rPr lang="en-US" sz="1650" dirty="0">
                <a:solidFill>
                  <a:srgbClr val="8B909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of all DDoS attacks.</a:t>
            </a:r>
            <a:endParaRPr lang="en-US" sz="1650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85076CC-49A6-686F-77C3-EF061AFDEC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5456" y="9550457"/>
            <a:ext cx="488239" cy="65593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A8B5331-F57C-E5B4-39E3-3EF50B7124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11203" y="9557088"/>
            <a:ext cx="1829046" cy="61196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11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 rotWithShape="1">
            <a:gsLst>
              <a:gs pos="0">
                <a:srgbClr val="E4572E">
                  <a:alpha val="16000"/>
                </a:srgbClr>
              </a:gs>
              <a:gs pos="55000">
                <a:srgbClr val="E4572E">
                  <a:alpha val="0"/>
                </a:srgbClr>
              </a:gs>
            </a:gsLst>
            <a:path path="circle">
              <a:fillToRect l="15000" t="90000" r="85000" b="10000"/>
            </a:path>
          </a:gradFill>
          <a:ln/>
        </p:spPr>
        <p:txBody>
          <a:bodyPr/>
          <a:lstStyle/>
          <a:p>
            <a:endParaRPr lang="en-GH"/>
          </a:p>
        </p:txBody>
      </p:sp>
      <p:sp>
        <p:nvSpPr>
          <p:cNvPr id="3" name="Text 1"/>
          <p:cNvSpPr/>
          <p:nvPr/>
        </p:nvSpPr>
        <p:spPr>
          <a:xfrm>
            <a:off x="1047750" y="1047750"/>
            <a:ext cx="17811750" cy="4038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kern="0" spc="495" dirty="0">
                <a:solidFill>
                  <a:srgbClr val="E457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TOPIC 02</a:t>
            </a:r>
            <a:endParaRPr lang="en-US" sz="2250" dirty="0"/>
          </a:p>
        </p:txBody>
      </p:sp>
      <p:sp>
        <p:nvSpPr>
          <p:cNvPr id="4" name="Text 2"/>
          <p:cNvSpPr/>
          <p:nvPr/>
        </p:nvSpPr>
        <p:spPr>
          <a:xfrm>
            <a:off x="1047750" y="3180755"/>
            <a:ext cx="16678275" cy="347603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4000"/>
              </a:lnSpc>
              <a:buNone/>
            </a:pPr>
            <a:r>
              <a:rPr lang="en-US" sz="9600" b="1" kern="0" spc="-288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Strangers can watch through the </a:t>
            </a:r>
            <a:r>
              <a:rPr lang="en-US" sz="9600" b="1" kern="0" spc="-288" dirty="0">
                <a:solidFill>
                  <a:srgbClr val="E45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baby monitor.</a:t>
            </a:r>
            <a:endParaRPr lang="en-US" sz="9600" dirty="0"/>
          </a:p>
        </p:txBody>
      </p:sp>
      <p:sp>
        <p:nvSpPr>
          <p:cNvPr id="5" name="Text 3"/>
          <p:cNvSpPr/>
          <p:nvPr/>
        </p:nvSpPr>
        <p:spPr>
          <a:xfrm>
            <a:off x="1047750" y="8385810"/>
            <a:ext cx="10791825" cy="8915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2400" dirty="0">
                <a:solidFill>
                  <a:srgbClr val="AAB0B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Security researchers call hacking these devices "child's play." The cases below are real.</a:t>
            </a:r>
            <a:endParaRPr lang="en-US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26CA6E2-2C0E-AEBB-2B1F-EA38E74E4C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81806" y="575501"/>
            <a:ext cx="763058" cy="10251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3DF9CE-723E-C31D-57F1-DD17EB3254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81672" y="606884"/>
            <a:ext cx="2858578" cy="95642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11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7750" y="914400"/>
            <a:ext cx="17811750" cy="33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396" dirty="0">
                <a:solidFill>
                  <a:srgbClr val="E457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WHAT ACTUALLY HAPPENED</a:t>
            </a:r>
            <a:endParaRPr lang="en-US" sz="1800" dirty="0"/>
          </a:p>
        </p:txBody>
      </p:sp>
      <p:sp>
        <p:nvSpPr>
          <p:cNvPr id="3" name="Shape 1"/>
          <p:cNvSpPr/>
          <p:nvPr/>
        </p:nvSpPr>
        <p:spPr>
          <a:xfrm>
            <a:off x="1047750" y="1535430"/>
            <a:ext cx="7953375" cy="4470083"/>
          </a:xfrm>
          <a:prstGeom prst="rect">
            <a:avLst/>
          </a:prstGeom>
          <a:solidFill>
            <a:srgbClr val="16191F"/>
          </a:solidFill>
          <a:ln w="7620">
            <a:solidFill>
              <a:srgbClr val="23272E"/>
            </a:solidFill>
            <a:prstDash val="solid"/>
          </a:ln>
        </p:spPr>
        <p:txBody>
          <a:bodyPr/>
          <a:lstStyle/>
          <a:p>
            <a:endParaRPr lang="en-GH"/>
          </a:p>
        </p:txBody>
      </p:sp>
      <p:sp>
        <p:nvSpPr>
          <p:cNvPr id="4" name="Text 2"/>
          <p:cNvSpPr/>
          <p:nvPr/>
        </p:nvSpPr>
        <p:spPr>
          <a:xfrm>
            <a:off x="1493520" y="1981200"/>
            <a:ext cx="7768019" cy="2971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kern="0" spc="189" dirty="0">
                <a:solidFill>
                  <a:srgbClr val="6F75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SEATTLE, WA</a:t>
            </a:r>
            <a:endParaRPr lang="en-US" sz="1575" dirty="0"/>
          </a:p>
        </p:txBody>
      </p:sp>
      <p:sp>
        <p:nvSpPr>
          <p:cNvPr id="5" name="Text 3"/>
          <p:cNvSpPr/>
          <p:nvPr/>
        </p:nvSpPr>
        <p:spPr>
          <a:xfrm>
            <a:off x="1493520" y="2468880"/>
            <a:ext cx="7273690" cy="8705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850" b="1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stranger told the 3-year-old "I love you" — then turned the camera to scan the room.</a:t>
            </a:r>
            <a:endParaRPr lang="en-US" sz="2850" dirty="0"/>
          </a:p>
        </p:txBody>
      </p:sp>
      <p:sp>
        <p:nvSpPr>
          <p:cNvPr id="6" name="Text 4"/>
          <p:cNvSpPr/>
          <p:nvPr/>
        </p:nvSpPr>
        <p:spPr>
          <a:xfrm>
            <a:off x="1493520" y="4892993"/>
            <a:ext cx="7273690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875" dirty="0">
                <a:solidFill>
                  <a:srgbClr val="8B90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camera had moved off the crib on its own. The parents found out from their daughter.</a:t>
            </a:r>
            <a:endParaRPr lang="en-US" sz="1875" dirty="0"/>
          </a:p>
        </p:txBody>
      </p:sp>
      <p:sp>
        <p:nvSpPr>
          <p:cNvPr id="7" name="Shape 5"/>
          <p:cNvSpPr/>
          <p:nvPr/>
        </p:nvSpPr>
        <p:spPr>
          <a:xfrm>
            <a:off x="9286875" y="1535430"/>
            <a:ext cx="7953375" cy="4470083"/>
          </a:xfrm>
          <a:prstGeom prst="rect">
            <a:avLst/>
          </a:prstGeom>
          <a:solidFill>
            <a:srgbClr val="16191F"/>
          </a:solidFill>
          <a:ln w="7620">
            <a:solidFill>
              <a:srgbClr val="23272E"/>
            </a:solidFill>
            <a:prstDash val="solid"/>
          </a:ln>
        </p:spPr>
        <p:txBody>
          <a:bodyPr/>
          <a:lstStyle/>
          <a:p>
            <a:endParaRPr lang="en-GH"/>
          </a:p>
        </p:txBody>
      </p:sp>
      <p:sp>
        <p:nvSpPr>
          <p:cNvPr id="8" name="Text 6"/>
          <p:cNvSpPr/>
          <p:nvPr/>
        </p:nvSpPr>
        <p:spPr>
          <a:xfrm>
            <a:off x="9732645" y="1981200"/>
            <a:ext cx="7768019" cy="2971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kern="0" spc="189" dirty="0">
                <a:solidFill>
                  <a:srgbClr val="6F75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HOUSTON, TX</a:t>
            </a:r>
            <a:endParaRPr lang="en-US" sz="1575" dirty="0"/>
          </a:p>
        </p:txBody>
      </p:sp>
      <p:sp>
        <p:nvSpPr>
          <p:cNvPr id="9" name="Text 7"/>
          <p:cNvSpPr/>
          <p:nvPr/>
        </p:nvSpPr>
        <p:spPr>
          <a:xfrm>
            <a:off x="9732645" y="2468880"/>
            <a:ext cx="7273690" cy="87058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2850" b="1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hacker read the child's name off the bedroom wall and shouted at her by name.</a:t>
            </a:r>
            <a:endParaRPr lang="en-US" sz="2850" dirty="0"/>
          </a:p>
        </p:txBody>
      </p:sp>
      <p:sp>
        <p:nvSpPr>
          <p:cNvPr id="10" name="Text 8"/>
          <p:cNvSpPr/>
          <p:nvPr/>
        </p:nvSpPr>
        <p:spPr>
          <a:xfrm>
            <a:off x="9732645" y="4892993"/>
            <a:ext cx="7273690" cy="7048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875" dirty="0">
                <a:solidFill>
                  <a:srgbClr val="8B90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"It felt like somebody broke into our house," the father said. They unplugged it for good.</a:t>
            </a:r>
            <a:endParaRPr lang="en-US" sz="1875" dirty="0"/>
          </a:p>
        </p:txBody>
      </p:sp>
      <p:sp>
        <p:nvSpPr>
          <p:cNvPr id="11" name="Shape 9"/>
          <p:cNvSpPr/>
          <p:nvPr/>
        </p:nvSpPr>
        <p:spPr>
          <a:xfrm>
            <a:off x="1047750" y="6291263"/>
            <a:ext cx="16192500" cy="3081338"/>
          </a:xfrm>
          <a:prstGeom prst="rect">
            <a:avLst/>
          </a:prstGeom>
          <a:solidFill>
            <a:srgbClr val="E4572E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2" name="Text 10"/>
          <p:cNvSpPr/>
          <p:nvPr/>
        </p:nvSpPr>
        <p:spPr>
          <a:xfrm>
            <a:off x="1543050" y="8590490"/>
            <a:ext cx="1516380" cy="55626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kern="0" spc="189" dirty="0">
                <a:solidFill>
                  <a:srgbClr val="0F111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AUSTIN, TX FBI CASE</a:t>
            </a:r>
            <a:endParaRPr lang="en-US" sz="1575" dirty="0"/>
          </a:p>
        </p:txBody>
      </p:sp>
      <p:sp>
        <p:nvSpPr>
          <p:cNvPr id="13" name="Text 11"/>
          <p:cNvSpPr/>
          <p:nvPr/>
        </p:nvSpPr>
        <p:spPr>
          <a:xfrm>
            <a:off x="1493520" y="7372827"/>
            <a:ext cx="13742899" cy="9182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3150" b="1" dirty="0">
                <a:solidFill>
                  <a:srgbClr val="0F11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changed the password and did everything right — and were </a:t>
            </a:r>
            <a:r>
              <a:rPr lang="en-US" sz="3150" b="1" i="1" dirty="0">
                <a:solidFill>
                  <a:srgbClr val="0F11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still </a:t>
            </a:r>
            <a:r>
              <a:rPr lang="en-US" sz="3150" b="1" dirty="0">
                <a:solidFill>
                  <a:srgbClr val="0F11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hacked through the network.</a:t>
            </a:r>
            <a:endParaRPr lang="en-US" sz="315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EF68D5B-3891-3B8C-8E1B-0A6FEA1621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81806" y="300602"/>
            <a:ext cx="763058" cy="102514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4969607-E289-CD82-2DDA-E1C41B07C30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81672" y="331985"/>
            <a:ext cx="2858578" cy="95642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F11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7750" y="914400"/>
            <a:ext cx="17811750" cy="33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396" dirty="0">
                <a:solidFill>
                  <a:srgbClr val="E457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ONCE THEY'RE IN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47750" y="1497330"/>
            <a:ext cx="17811750" cy="65984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2000"/>
              </a:lnSpc>
              <a:buNone/>
            </a:pPr>
            <a:r>
              <a:rPr lang="en-US" sz="4800" b="1" kern="0" spc="-96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camera is never just one camera.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1047750" y="2690574"/>
            <a:ext cx="3070860" cy="6682026"/>
          </a:xfrm>
          <a:prstGeom prst="rect">
            <a:avLst/>
          </a:prstGeom>
          <a:solidFill>
            <a:srgbClr val="16191F"/>
          </a:solidFill>
          <a:ln w="7620">
            <a:solidFill>
              <a:srgbClr val="23272E"/>
            </a:solidFill>
            <a:prstDash val="solid"/>
          </a:ln>
        </p:spPr>
        <p:txBody>
          <a:bodyPr/>
          <a:lstStyle/>
          <a:p>
            <a:endParaRPr lang="en-GH"/>
          </a:p>
        </p:txBody>
      </p:sp>
      <p:sp>
        <p:nvSpPr>
          <p:cNvPr id="5" name="Shape 3"/>
          <p:cNvSpPr/>
          <p:nvPr/>
        </p:nvSpPr>
        <p:spPr>
          <a:xfrm>
            <a:off x="1341120" y="3041094"/>
            <a:ext cx="171450" cy="171450"/>
          </a:xfrm>
          <a:prstGeom prst="ellipse">
            <a:avLst/>
          </a:prstGeom>
          <a:solidFill>
            <a:srgbClr val="E4572E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6" name="Text 4"/>
          <p:cNvSpPr/>
          <p:nvPr/>
        </p:nvSpPr>
        <p:spPr>
          <a:xfrm>
            <a:off x="1341120" y="3403044"/>
            <a:ext cx="2732532" cy="3733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400" b="1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Watch silently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1341120" y="3928824"/>
            <a:ext cx="2560320" cy="6515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725" dirty="0">
                <a:solidFill>
                  <a:srgbClr val="8B90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View the live feed with no light or alert.</a:t>
            </a:r>
            <a:endParaRPr lang="en-US" sz="1725" dirty="0"/>
          </a:p>
        </p:txBody>
      </p:sp>
      <p:sp>
        <p:nvSpPr>
          <p:cNvPr id="8" name="Shape 6"/>
          <p:cNvSpPr/>
          <p:nvPr/>
        </p:nvSpPr>
        <p:spPr>
          <a:xfrm>
            <a:off x="4328160" y="2690574"/>
            <a:ext cx="3070860" cy="6682026"/>
          </a:xfrm>
          <a:prstGeom prst="rect">
            <a:avLst/>
          </a:prstGeom>
          <a:solidFill>
            <a:srgbClr val="16191F"/>
          </a:solidFill>
          <a:ln w="7620">
            <a:solidFill>
              <a:srgbClr val="23272E"/>
            </a:solidFill>
            <a:prstDash val="solid"/>
          </a:ln>
        </p:spPr>
        <p:txBody>
          <a:bodyPr/>
          <a:lstStyle/>
          <a:p>
            <a:endParaRPr lang="en-GH"/>
          </a:p>
        </p:txBody>
      </p:sp>
      <p:sp>
        <p:nvSpPr>
          <p:cNvPr id="9" name="Shape 7"/>
          <p:cNvSpPr/>
          <p:nvPr/>
        </p:nvSpPr>
        <p:spPr>
          <a:xfrm>
            <a:off x="4621530" y="3041094"/>
            <a:ext cx="171450" cy="171450"/>
          </a:xfrm>
          <a:prstGeom prst="ellipse">
            <a:avLst/>
          </a:prstGeom>
          <a:solidFill>
            <a:srgbClr val="E4572E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0" name="Text 8"/>
          <p:cNvSpPr/>
          <p:nvPr/>
        </p:nvSpPr>
        <p:spPr>
          <a:xfrm>
            <a:off x="4621530" y="3403044"/>
            <a:ext cx="2732532" cy="3733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400" b="1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Speak through it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4621530" y="3928824"/>
            <a:ext cx="2560320" cy="6515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725" dirty="0">
                <a:solidFill>
                  <a:srgbClr val="8B90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Two-way audio works both ways.</a:t>
            </a:r>
            <a:endParaRPr lang="en-US" sz="1725" dirty="0"/>
          </a:p>
        </p:txBody>
      </p:sp>
      <p:sp>
        <p:nvSpPr>
          <p:cNvPr id="12" name="Shape 10"/>
          <p:cNvSpPr/>
          <p:nvPr/>
        </p:nvSpPr>
        <p:spPr>
          <a:xfrm>
            <a:off x="7608570" y="2690574"/>
            <a:ext cx="3070860" cy="6682026"/>
          </a:xfrm>
          <a:prstGeom prst="rect">
            <a:avLst/>
          </a:prstGeom>
          <a:solidFill>
            <a:srgbClr val="16191F"/>
          </a:solidFill>
          <a:ln w="7620">
            <a:solidFill>
              <a:srgbClr val="23272E"/>
            </a:solidFill>
            <a:prstDash val="solid"/>
          </a:ln>
        </p:spPr>
        <p:txBody>
          <a:bodyPr/>
          <a:lstStyle/>
          <a:p>
            <a:endParaRPr lang="en-GH"/>
          </a:p>
        </p:txBody>
      </p:sp>
      <p:sp>
        <p:nvSpPr>
          <p:cNvPr id="13" name="Shape 11"/>
          <p:cNvSpPr/>
          <p:nvPr/>
        </p:nvSpPr>
        <p:spPr>
          <a:xfrm>
            <a:off x="7901940" y="3041094"/>
            <a:ext cx="171450" cy="171450"/>
          </a:xfrm>
          <a:prstGeom prst="ellipse">
            <a:avLst/>
          </a:prstGeom>
          <a:solidFill>
            <a:srgbClr val="E4572E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4" name="Text 12"/>
          <p:cNvSpPr/>
          <p:nvPr/>
        </p:nvSpPr>
        <p:spPr>
          <a:xfrm>
            <a:off x="7901940" y="3403044"/>
            <a:ext cx="2732532" cy="3733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400" b="1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Record footage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7901940" y="3928824"/>
            <a:ext cx="2560320" cy="6515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725" dirty="0">
                <a:solidFill>
                  <a:srgbClr val="8B90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Clips that can be sold or posted.</a:t>
            </a:r>
            <a:endParaRPr lang="en-US" sz="1725" dirty="0"/>
          </a:p>
        </p:txBody>
      </p:sp>
      <p:sp>
        <p:nvSpPr>
          <p:cNvPr id="16" name="Shape 14"/>
          <p:cNvSpPr/>
          <p:nvPr/>
        </p:nvSpPr>
        <p:spPr>
          <a:xfrm>
            <a:off x="10888981" y="2690574"/>
            <a:ext cx="3070860" cy="6682026"/>
          </a:xfrm>
          <a:prstGeom prst="rect">
            <a:avLst/>
          </a:prstGeom>
          <a:solidFill>
            <a:srgbClr val="16191F"/>
          </a:solidFill>
          <a:ln w="7620">
            <a:solidFill>
              <a:srgbClr val="23272E"/>
            </a:solidFill>
            <a:prstDash val="solid"/>
          </a:ln>
        </p:spPr>
        <p:txBody>
          <a:bodyPr/>
          <a:lstStyle/>
          <a:p>
            <a:endParaRPr lang="en-GH"/>
          </a:p>
        </p:txBody>
      </p:sp>
      <p:sp>
        <p:nvSpPr>
          <p:cNvPr id="17" name="Shape 15"/>
          <p:cNvSpPr/>
          <p:nvPr/>
        </p:nvSpPr>
        <p:spPr>
          <a:xfrm>
            <a:off x="11182350" y="3041094"/>
            <a:ext cx="171450" cy="171450"/>
          </a:xfrm>
          <a:prstGeom prst="ellipse">
            <a:avLst/>
          </a:prstGeom>
          <a:solidFill>
            <a:srgbClr val="E4572E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8" name="Text 16"/>
          <p:cNvSpPr/>
          <p:nvPr/>
        </p:nvSpPr>
        <p:spPr>
          <a:xfrm>
            <a:off x="11182350" y="3403044"/>
            <a:ext cx="2732532" cy="3733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400" b="1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Map your home</a:t>
            </a:r>
            <a:endParaRPr lang="en-US" sz="2400" dirty="0"/>
          </a:p>
        </p:txBody>
      </p:sp>
      <p:sp>
        <p:nvSpPr>
          <p:cNvPr id="19" name="Text 17"/>
          <p:cNvSpPr/>
          <p:nvPr/>
        </p:nvSpPr>
        <p:spPr>
          <a:xfrm>
            <a:off x="11182350" y="3928824"/>
            <a:ext cx="2560320" cy="6515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725" dirty="0">
                <a:solidFill>
                  <a:srgbClr val="8B90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 and zoom to learn the layout.</a:t>
            </a:r>
            <a:endParaRPr lang="en-US" sz="1725" dirty="0"/>
          </a:p>
        </p:txBody>
      </p:sp>
      <p:sp>
        <p:nvSpPr>
          <p:cNvPr id="20" name="Shape 18"/>
          <p:cNvSpPr/>
          <p:nvPr/>
        </p:nvSpPr>
        <p:spPr>
          <a:xfrm>
            <a:off x="14169390" y="2690574"/>
            <a:ext cx="3070860" cy="6682026"/>
          </a:xfrm>
          <a:prstGeom prst="rect">
            <a:avLst/>
          </a:prstGeom>
          <a:solidFill>
            <a:srgbClr val="E4572E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21" name="Shape 19"/>
          <p:cNvSpPr/>
          <p:nvPr/>
        </p:nvSpPr>
        <p:spPr>
          <a:xfrm>
            <a:off x="14455140" y="3033474"/>
            <a:ext cx="171450" cy="171450"/>
          </a:xfrm>
          <a:prstGeom prst="ellipse">
            <a:avLst/>
          </a:prstGeom>
          <a:solidFill>
            <a:srgbClr val="0F1115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22" name="Text 20"/>
          <p:cNvSpPr/>
          <p:nvPr/>
        </p:nvSpPr>
        <p:spPr>
          <a:xfrm>
            <a:off x="14455140" y="3395424"/>
            <a:ext cx="2575560" cy="7086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2400" b="1" dirty="0">
                <a:solidFill>
                  <a:srgbClr val="0F11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Reach everything else</a:t>
            </a:r>
            <a:endParaRPr lang="en-US" sz="2400" dirty="0"/>
          </a:p>
        </p:txBody>
      </p:sp>
      <p:sp>
        <p:nvSpPr>
          <p:cNvPr id="23" name="Text 21"/>
          <p:cNvSpPr/>
          <p:nvPr/>
        </p:nvSpPr>
        <p:spPr>
          <a:xfrm>
            <a:off x="14455140" y="4256484"/>
            <a:ext cx="2575560" cy="6515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725" dirty="0">
                <a:solidFill>
                  <a:srgbClr val="3A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it as a door to your whole network.</a:t>
            </a:r>
            <a:endParaRPr lang="en-US" sz="1725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85B60D1-29A3-9E00-06A2-DF816C2EFF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81806" y="1003806"/>
            <a:ext cx="763058" cy="102514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3F1A2F8-95BC-B541-179D-1308E0C0C8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81672" y="1035189"/>
            <a:ext cx="2858578" cy="956421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457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7750" y="1047750"/>
            <a:ext cx="17811750" cy="4038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250" kern="0" spc="495" dirty="0">
                <a:solidFill>
                  <a:srgbClr val="0F111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TOPIC 03</a:t>
            </a:r>
            <a:endParaRPr lang="en-US" sz="2250" dirty="0"/>
          </a:p>
        </p:txBody>
      </p:sp>
      <p:sp>
        <p:nvSpPr>
          <p:cNvPr id="3" name="Text 1"/>
          <p:cNvSpPr/>
          <p:nvPr/>
        </p:nvSpPr>
        <p:spPr>
          <a:xfrm>
            <a:off x="1047750" y="3322320"/>
            <a:ext cx="16678275" cy="31927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2000"/>
              </a:lnSpc>
              <a:buNone/>
            </a:pPr>
            <a:r>
              <a:rPr lang="en-US" sz="9000" b="1" kern="0" spc="-270" dirty="0">
                <a:solidFill>
                  <a:srgbClr val="0F11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Internet of Things is the Internet of </a:t>
            </a:r>
            <a:r>
              <a:rPr lang="en-US" sz="9000" b="1" u="heavy" kern="0" spc="-270" dirty="0">
                <a:solidFill>
                  <a:srgbClr val="0F11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Threats.</a:t>
            </a:r>
            <a:endParaRPr lang="en-US" sz="9000" dirty="0"/>
          </a:p>
        </p:txBody>
      </p:sp>
      <p:sp>
        <p:nvSpPr>
          <p:cNvPr id="4" name="Text 2"/>
          <p:cNvSpPr/>
          <p:nvPr/>
        </p:nvSpPr>
        <p:spPr>
          <a:xfrm>
            <a:off x="1047750" y="8385810"/>
            <a:ext cx="10791825" cy="8915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2400" dirty="0">
                <a:solidFill>
                  <a:srgbClr val="3A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Every smart thing you plug in is one more door — and you only have to forget to lock one.</a:t>
            </a: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AB557D-415B-E84E-3AE0-7AC7B55B4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91522" y="1047750"/>
            <a:ext cx="763058" cy="102514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3CAED0B-4316-515E-041E-729723D981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91388" y="1079133"/>
            <a:ext cx="2858578" cy="95642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11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7750" y="914400"/>
            <a:ext cx="8546497" cy="33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396" dirty="0">
                <a:solidFill>
                  <a:srgbClr val="E457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ATTACK SURFACE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47750" y="1440180"/>
            <a:ext cx="8546497" cy="647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800" b="1" kern="0" spc="-96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home, counted as doors.</a:t>
            </a:r>
            <a:endParaRPr lang="en-US" sz="4800" dirty="0"/>
          </a:p>
        </p:txBody>
      </p:sp>
      <p:sp>
        <p:nvSpPr>
          <p:cNvPr id="4" name="Shape 2"/>
          <p:cNvSpPr/>
          <p:nvPr/>
        </p:nvSpPr>
        <p:spPr>
          <a:xfrm>
            <a:off x="14565631" y="1836420"/>
            <a:ext cx="152400" cy="152400"/>
          </a:xfrm>
          <a:prstGeom prst="ellipse">
            <a:avLst/>
          </a:prstGeom>
          <a:solidFill>
            <a:srgbClr val="E4572E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5" name="Text 3"/>
          <p:cNvSpPr/>
          <p:nvPr/>
        </p:nvSpPr>
        <p:spPr>
          <a:xfrm>
            <a:off x="14851381" y="1775460"/>
            <a:ext cx="2465069" cy="312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buNone/>
            </a:pPr>
            <a:r>
              <a:rPr lang="en-US" sz="1650" dirty="0">
                <a:solidFill>
                  <a:srgbClr val="8B909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= common weak point</a:t>
            </a:r>
            <a:endParaRPr lang="en-US" sz="1650" dirty="0"/>
          </a:p>
        </p:txBody>
      </p:sp>
      <p:sp>
        <p:nvSpPr>
          <p:cNvPr id="6" name="Shape 4"/>
          <p:cNvSpPr/>
          <p:nvPr/>
        </p:nvSpPr>
        <p:spPr>
          <a:xfrm>
            <a:off x="1047750" y="2506980"/>
            <a:ext cx="3890962" cy="3328035"/>
          </a:xfrm>
          <a:prstGeom prst="rect">
            <a:avLst/>
          </a:prstGeom>
          <a:solidFill>
            <a:srgbClr val="16191F"/>
          </a:solidFill>
          <a:ln w="7620">
            <a:solidFill>
              <a:srgbClr val="23272E"/>
            </a:solidFill>
            <a:prstDash val="solid"/>
          </a:ln>
        </p:spPr>
        <p:txBody>
          <a:bodyPr/>
          <a:lstStyle/>
          <a:p>
            <a:endParaRPr lang="en-GH"/>
          </a:p>
        </p:txBody>
      </p:sp>
      <p:sp>
        <p:nvSpPr>
          <p:cNvPr id="7" name="Shape 5"/>
          <p:cNvSpPr/>
          <p:nvPr/>
        </p:nvSpPr>
        <p:spPr>
          <a:xfrm>
            <a:off x="4569143" y="2743200"/>
            <a:ext cx="133350" cy="133350"/>
          </a:xfrm>
          <a:prstGeom prst="ellipse">
            <a:avLst/>
          </a:prstGeom>
          <a:solidFill>
            <a:srgbClr val="E4572E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8" name="Text 6"/>
          <p:cNvSpPr/>
          <p:nvPr/>
        </p:nvSpPr>
        <p:spPr>
          <a:xfrm>
            <a:off x="1379220" y="2838450"/>
            <a:ext cx="3550825" cy="4038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Wi-Fi router</a:t>
            </a:r>
            <a:endParaRPr lang="en-US" sz="2550" dirty="0"/>
          </a:p>
        </p:txBody>
      </p:sp>
      <p:sp>
        <p:nvSpPr>
          <p:cNvPr id="9" name="Text 7"/>
          <p:cNvSpPr/>
          <p:nvPr/>
        </p:nvSpPr>
        <p:spPr>
          <a:xfrm>
            <a:off x="1379220" y="3337560"/>
            <a:ext cx="3324863" cy="6781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800" dirty="0">
                <a:solidFill>
                  <a:srgbClr val="8B90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front gate. Default admin password rarely changed.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5148263" y="2506980"/>
            <a:ext cx="3890962" cy="3328035"/>
          </a:xfrm>
          <a:prstGeom prst="rect">
            <a:avLst/>
          </a:prstGeom>
          <a:solidFill>
            <a:srgbClr val="16191F"/>
          </a:solidFill>
          <a:ln w="7620">
            <a:solidFill>
              <a:srgbClr val="23272E"/>
            </a:solidFill>
            <a:prstDash val="solid"/>
          </a:ln>
        </p:spPr>
        <p:txBody>
          <a:bodyPr/>
          <a:lstStyle/>
          <a:p>
            <a:endParaRPr lang="en-GH"/>
          </a:p>
        </p:txBody>
      </p:sp>
      <p:sp>
        <p:nvSpPr>
          <p:cNvPr id="11" name="Shape 9"/>
          <p:cNvSpPr/>
          <p:nvPr/>
        </p:nvSpPr>
        <p:spPr>
          <a:xfrm>
            <a:off x="8669655" y="2743200"/>
            <a:ext cx="133350" cy="133350"/>
          </a:xfrm>
          <a:prstGeom prst="ellipse">
            <a:avLst/>
          </a:prstGeom>
          <a:solidFill>
            <a:srgbClr val="E4572E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2" name="Text 10"/>
          <p:cNvSpPr/>
          <p:nvPr/>
        </p:nvSpPr>
        <p:spPr>
          <a:xfrm>
            <a:off x="5479732" y="2838450"/>
            <a:ext cx="3550825" cy="4038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Security camera</a:t>
            </a:r>
            <a:endParaRPr lang="en-US" sz="2550" dirty="0"/>
          </a:p>
        </p:txBody>
      </p:sp>
      <p:sp>
        <p:nvSpPr>
          <p:cNvPr id="13" name="Text 11"/>
          <p:cNvSpPr/>
          <p:nvPr/>
        </p:nvSpPr>
        <p:spPr>
          <a:xfrm>
            <a:off x="5479732" y="3337560"/>
            <a:ext cx="3324863" cy="6781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800" dirty="0">
                <a:solidFill>
                  <a:srgbClr val="8B90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 exposed; firmware almost never updated.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9248775" y="2506980"/>
            <a:ext cx="3890962" cy="3328035"/>
          </a:xfrm>
          <a:prstGeom prst="rect">
            <a:avLst/>
          </a:prstGeom>
          <a:solidFill>
            <a:srgbClr val="16191F"/>
          </a:solidFill>
          <a:ln w="7620">
            <a:solidFill>
              <a:srgbClr val="23272E"/>
            </a:solidFill>
            <a:prstDash val="solid"/>
          </a:ln>
        </p:spPr>
        <p:txBody>
          <a:bodyPr/>
          <a:lstStyle/>
          <a:p>
            <a:endParaRPr lang="en-GH"/>
          </a:p>
        </p:txBody>
      </p:sp>
      <p:sp>
        <p:nvSpPr>
          <p:cNvPr id="15" name="Shape 13"/>
          <p:cNvSpPr/>
          <p:nvPr/>
        </p:nvSpPr>
        <p:spPr>
          <a:xfrm>
            <a:off x="12770168" y="2743200"/>
            <a:ext cx="133350" cy="133350"/>
          </a:xfrm>
          <a:prstGeom prst="ellipse">
            <a:avLst/>
          </a:prstGeom>
          <a:solidFill>
            <a:srgbClr val="E4572E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6" name="Text 14"/>
          <p:cNvSpPr/>
          <p:nvPr/>
        </p:nvSpPr>
        <p:spPr>
          <a:xfrm>
            <a:off x="9580245" y="2838450"/>
            <a:ext cx="3550825" cy="4038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Baby monitor</a:t>
            </a:r>
            <a:endParaRPr lang="en-US" sz="2550" dirty="0"/>
          </a:p>
        </p:txBody>
      </p:sp>
      <p:sp>
        <p:nvSpPr>
          <p:cNvPr id="17" name="Text 15"/>
          <p:cNvSpPr/>
          <p:nvPr/>
        </p:nvSpPr>
        <p:spPr>
          <a:xfrm>
            <a:off x="9580245" y="3337560"/>
            <a:ext cx="3324863" cy="6781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800" dirty="0">
                <a:solidFill>
                  <a:srgbClr val="8B90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Two-way audio and a camera in the nursery.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13349288" y="2506980"/>
            <a:ext cx="3890962" cy="3328035"/>
          </a:xfrm>
          <a:prstGeom prst="rect">
            <a:avLst/>
          </a:prstGeom>
          <a:solidFill>
            <a:srgbClr val="16191F"/>
          </a:solidFill>
          <a:ln w="7620">
            <a:solidFill>
              <a:srgbClr val="23272E"/>
            </a:solidFill>
            <a:prstDash val="solid"/>
          </a:ln>
        </p:spPr>
        <p:txBody>
          <a:bodyPr/>
          <a:lstStyle/>
          <a:p>
            <a:endParaRPr lang="en-GH"/>
          </a:p>
        </p:txBody>
      </p:sp>
      <p:sp>
        <p:nvSpPr>
          <p:cNvPr id="19" name="Shape 17"/>
          <p:cNvSpPr/>
          <p:nvPr/>
        </p:nvSpPr>
        <p:spPr>
          <a:xfrm>
            <a:off x="16870681" y="2743200"/>
            <a:ext cx="133350" cy="133350"/>
          </a:xfrm>
          <a:prstGeom prst="ellipse">
            <a:avLst/>
          </a:prstGeom>
          <a:solidFill>
            <a:srgbClr val="E4572E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20" name="Text 18"/>
          <p:cNvSpPr/>
          <p:nvPr/>
        </p:nvSpPr>
        <p:spPr>
          <a:xfrm>
            <a:off x="13680758" y="2838450"/>
            <a:ext cx="3550825" cy="4038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Smart speaker</a:t>
            </a:r>
            <a:endParaRPr lang="en-US" sz="2550" dirty="0"/>
          </a:p>
        </p:txBody>
      </p:sp>
      <p:sp>
        <p:nvSpPr>
          <p:cNvPr id="21" name="Text 19"/>
          <p:cNvSpPr/>
          <p:nvPr/>
        </p:nvSpPr>
        <p:spPr>
          <a:xfrm>
            <a:off x="13680758" y="3337560"/>
            <a:ext cx="3324863" cy="6781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800" dirty="0">
                <a:solidFill>
                  <a:srgbClr val="8B90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 always-listening mic on your network.</a:t>
            </a:r>
            <a:endParaRPr lang="en-US" sz="1800" dirty="0"/>
          </a:p>
        </p:txBody>
      </p:sp>
      <p:sp>
        <p:nvSpPr>
          <p:cNvPr id="22" name="Shape 20"/>
          <p:cNvSpPr/>
          <p:nvPr/>
        </p:nvSpPr>
        <p:spPr>
          <a:xfrm>
            <a:off x="1047750" y="6044565"/>
            <a:ext cx="3890962" cy="3328035"/>
          </a:xfrm>
          <a:prstGeom prst="rect">
            <a:avLst/>
          </a:prstGeom>
          <a:solidFill>
            <a:srgbClr val="16191F"/>
          </a:solidFill>
          <a:ln w="7620">
            <a:solidFill>
              <a:srgbClr val="23272E"/>
            </a:solidFill>
            <a:prstDash val="solid"/>
          </a:ln>
        </p:spPr>
        <p:txBody>
          <a:bodyPr/>
          <a:lstStyle/>
          <a:p>
            <a:endParaRPr lang="en-GH"/>
          </a:p>
        </p:txBody>
      </p:sp>
      <p:sp>
        <p:nvSpPr>
          <p:cNvPr id="23" name="Shape 21"/>
          <p:cNvSpPr/>
          <p:nvPr/>
        </p:nvSpPr>
        <p:spPr>
          <a:xfrm>
            <a:off x="4569143" y="6280785"/>
            <a:ext cx="133350" cy="133350"/>
          </a:xfrm>
          <a:prstGeom prst="ellipse">
            <a:avLst/>
          </a:prstGeom>
          <a:solidFill>
            <a:srgbClr val="E4572E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24" name="Text 22"/>
          <p:cNvSpPr/>
          <p:nvPr/>
        </p:nvSpPr>
        <p:spPr>
          <a:xfrm>
            <a:off x="1379220" y="6376035"/>
            <a:ext cx="3550825" cy="4038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Smart TV</a:t>
            </a:r>
            <a:endParaRPr lang="en-US" sz="2550" dirty="0"/>
          </a:p>
        </p:txBody>
      </p:sp>
      <p:sp>
        <p:nvSpPr>
          <p:cNvPr id="25" name="Text 23"/>
          <p:cNvSpPr/>
          <p:nvPr/>
        </p:nvSpPr>
        <p:spPr>
          <a:xfrm>
            <a:off x="1379220" y="6875145"/>
            <a:ext cx="3324863" cy="6781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800" dirty="0">
                <a:solidFill>
                  <a:srgbClr val="8B90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Tracks viewing; runs outdated apps.</a:t>
            </a:r>
            <a:endParaRPr lang="en-US" sz="1800" dirty="0"/>
          </a:p>
        </p:txBody>
      </p:sp>
      <p:sp>
        <p:nvSpPr>
          <p:cNvPr id="26" name="Shape 24"/>
          <p:cNvSpPr/>
          <p:nvPr/>
        </p:nvSpPr>
        <p:spPr>
          <a:xfrm>
            <a:off x="5148263" y="6044565"/>
            <a:ext cx="3890962" cy="3328035"/>
          </a:xfrm>
          <a:prstGeom prst="rect">
            <a:avLst/>
          </a:prstGeom>
          <a:solidFill>
            <a:srgbClr val="16191F"/>
          </a:solidFill>
          <a:ln w="7620">
            <a:solidFill>
              <a:srgbClr val="23272E"/>
            </a:solidFill>
            <a:prstDash val="solid"/>
          </a:ln>
        </p:spPr>
        <p:txBody>
          <a:bodyPr/>
          <a:lstStyle/>
          <a:p>
            <a:endParaRPr lang="en-GH"/>
          </a:p>
        </p:txBody>
      </p:sp>
      <p:sp>
        <p:nvSpPr>
          <p:cNvPr id="27" name="Shape 25"/>
          <p:cNvSpPr/>
          <p:nvPr/>
        </p:nvSpPr>
        <p:spPr>
          <a:xfrm>
            <a:off x="8669655" y="6280785"/>
            <a:ext cx="133350" cy="133350"/>
          </a:xfrm>
          <a:prstGeom prst="ellipse">
            <a:avLst/>
          </a:prstGeom>
          <a:solidFill>
            <a:srgbClr val="E4572E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28" name="Text 26"/>
          <p:cNvSpPr/>
          <p:nvPr/>
        </p:nvSpPr>
        <p:spPr>
          <a:xfrm>
            <a:off x="5479732" y="6376035"/>
            <a:ext cx="3550825" cy="4038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Video doorbell</a:t>
            </a:r>
            <a:endParaRPr lang="en-US" sz="2550" dirty="0"/>
          </a:p>
        </p:txBody>
      </p:sp>
      <p:sp>
        <p:nvSpPr>
          <p:cNvPr id="29" name="Text 27"/>
          <p:cNvSpPr/>
          <p:nvPr/>
        </p:nvSpPr>
        <p:spPr>
          <a:xfrm>
            <a:off x="5479732" y="6875145"/>
            <a:ext cx="3324863" cy="6781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800" dirty="0">
                <a:solidFill>
                  <a:srgbClr val="8B90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Sees everyone who comes and goes.</a:t>
            </a:r>
            <a:endParaRPr lang="en-US" sz="1800" dirty="0"/>
          </a:p>
        </p:txBody>
      </p:sp>
      <p:sp>
        <p:nvSpPr>
          <p:cNvPr id="30" name="Shape 28"/>
          <p:cNvSpPr/>
          <p:nvPr/>
        </p:nvSpPr>
        <p:spPr>
          <a:xfrm>
            <a:off x="9248775" y="6044565"/>
            <a:ext cx="3890962" cy="3328035"/>
          </a:xfrm>
          <a:prstGeom prst="rect">
            <a:avLst/>
          </a:prstGeom>
          <a:solidFill>
            <a:srgbClr val="16191F"/>
          </a:solidFill>
          <a:ln w="7620">
            <a:solidFill>
              <a:srgbClr val="23272E"/>
            </a:solidFill>
            <a:prstDash val="solid"/>
          </a:ln>
        </p:spPr>
        <p:txBody>
          <a:bodyPr/>
          <a:lstStyle/>
          <a:p>
            <a:endParaRPr lang="en-GH"/>
          </a:p>
        </p:txBody>
      </p:sp>
      <p:sp>
        <p:nvSpPr>
          <p:cNvPr id="31" name="Shape 29"/>
          <p:cNvSpPr/>
          <p:nvPr/>
        </p:nvSpPr>
        <p:spPr>
          <a:xfrm>
            <a:off x="12770168" y="6280785"/>
            <a:ext cx="133350" cy="133350"/>
          </a:xfrm>
          <a:prstGeom prst="ellipse">
            <a:avLst/>
          </a:prstGeom>
          <a:solidFill>
            <a:srgbClr val="E4572E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32" name="Text 30"/>
          <p:cNvSpPr/>
          <p:nvPr/>
        </p:nvSpPr>
        <p:spPr>
          <a:xfrm>
            <a:off x="9580245" y="6376035"/>
            <a:ext cx="3550825" cy="4038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Smart lock</a:t>
            </a:r>
            <a:endParaRPr lang="en-US" sz="2550" dirty="0"/>
          </a:p>
        </p:txBody>
      </p:sp>
      <p:sp>
        <p:nvSpPr>
          <p:cNvPr id="33" name="Text 31"/>
          <p:cNvSpPr/>
          <p:nvPr/>
        </p:nvSpPr>
        <p:spPr>
          <a:xfrm>
            <a:off x="9580245" y="6875145"/>
            <a:ext cx="3324863" cy="6781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800" dirty="0">
                <a:solidFill>
                  <a:srgbClr val="8B90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physical door, controlled over the air.</a:t>
            </a:r>
            <a:endParaRPr lang="en-US" sz="1800" dirty="0"/>
          </a:p>
        </p:txBody>
      </p:sp>
      <p:sp>
        <p:nvSpPr>
          <p:cNvPr id="34" name="Shape 32"/>
          <p:cNvSpPr/>
          <p:nvPr/>
        </p:nvSpPr>
        <p:spPr>
          <a:xfrm>
            <a:off x="13349288" y="6044565"/>
            <a:ext cx="3890962" cy="3328035"/>
          </a:xfrm>
          <a:prstGeom prst="rect">
            <a:avLst/>
          </a:prstGeom>
          <a:solidFill>
            <a:srgbClr val="16191F"/>
          </a:solidFill>
          <a:ln w="7620">
            <a:solidFill>
              <a:srgbClr val="23272E"/>
            </a:solidFill>
            <a:prstDash val="solid"/>
          </a:ln>
        </p:spPr>
        <p:txBody>
          <a:bodyPr/>
          <a:lstStyle/>
          <a:p>
            <a:endParaRPr lang="en-GH"/>
          </a:p>
        </p:txBody>
      </p:sp>
      <p:sp>
        <p:nvSpPr>
          <p:cNvPr id="35" name="Shape 33"/>
          <p:cNvSpPr/>
          <p:nvPr/>
        </p:nvSpPr>
        <p:spPr>
          <a:xfrm>
            <a:off x="16870681" y="6280785"/>
            <a:ext cx="133350" cy="133350"/>
          </a:xfrm>
          <a:prstGeom prst="ellipse">
            <a:avLst/>
          </a:prstGeom>
          <a:solidFill>
            <a:srgbClr val="E4572E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36" name="Text 34"/>
          <p:cNvSpPr/>
          <p:nvPr/>
        </p:nvSpPr>
        <p:spPr>
          <a:xfrm>
            <a:off x="13680758" y="6376035"/>
            <a:ext cx="3550825" cy="4038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Thermostat</a:t>
            </a:r>
            <a:endParaRPr lang="en-US" sz="2550" dirty="0"/>
          </a:p>
        </p:txBody>
      </p:sp>
      <p:sp>
        <p:nvSpPr>
          <p:cNvPr id="37" name="Text 35"/>
          <p:cNvSpPr/>
          <p:nvPr/>
        </p:nvSpPr>
        <p:spPr>
          <a:xfrm>
            <a:off x="13680758" y="6875145"/>
            <a:ext cx="3324863" cy="6781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1800" dirty="0">
                <a:solidFill>
                  <a:srgbClr val="8B90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Knows when the house is empty.</a:t>
            </a:r>
            <a:endParaRPr lang="en-US" sz="1800" dirty="0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5976EFF9-3F4C-FE29-752C-33B6E075DC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73139" y="430775"/>
            <a:ext cx="763058" cy="1025149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742F49B-A77F-5DD7-400C-53515DE1DA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73005" y="462158"/>
            <a:ext cx="2858578" cy="956421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F11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8288000" cy="10287000"/>
          </a:xfrm>
          <a:prstGeom prst="rect">
            <a:avLst/>
          </a:prstGeom>
          <a:gradFill rotWithShape="1">
            <a:gsLst>
              <a:gs pos="0">
                <a:srgbClr val="E4572E">
                  <a:alpha val="14000"/>
                </a:srgbClr>
              </a:gs>
              <a:gs pos="55000">
                <a:srgbClr val="E4572E">
                  <a:alpha val="0"/>
                </a:srgbClr>
              </a:gs>
            </a:gsLst>
            <a:path path="circle">
              <a:fillToRect l="80000" t="20000" r="20000" b="80000"/>
            </a:path>
          </a:gradFill>
          <a:ln/>
        </p:spPr>
        <p:txBody>
          <a:bodyPr/>
          <a:lstStyle/>
          <a:p>
            <a:endParaRPr lang="en-GH"/>
          </a:p>
        </p:txBody>
      </p:sp>
      <p:sp>
        <p:nvSpPr>
          <p:cNvPr id="3" name="Text 1"/>
          <p:cNvSpPr/>
          <p:nvPr/>
        </p:nvSpPr>
        <p:spPr>
          <a:xfrm>
            <a:off x="1047750" y="914400"/>
            <a:ext cx="17811750" cy="3581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kern="0" spc="429" dirty="0">
                <a:solidFill>
                  <a:srgbClr val="E457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ACTIVITY · 10 MINUTES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1047750" y="1520190"/>
            <a:ext cx="16678275" cy="215098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4000"/>
              </a:lnSpc>
              <a:buNone/>
            </a:pPr>
            <a:r>
              <a:rPr lang="en-US" sz="8850" b="1" kern="0" spc="-265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Smart Home Hack Map.</a:t>
            </a:r>
            <a:endParaRPr lang="en-US" sz="8850" dirty="0"/>
          </a:p>
        </p:txBody>
      </p:sp>
      <p:sp>
        <p:nvSpPr>
          <p:cNvPr id="5" name="Text 3"/>
          <p:cNvSpPr/>
          <p:nvPr/>
        </p:nvSpPr>
        <p:spPr>
          <a:xfrm>
            <a:off x="1047750" y="8122920"/>
            <a:ext cx="5727657" cy="33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E457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STEP 1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047750" y="8572500"/>
            <a:ext cx="5363169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2250" dirty="0">
                <a:solidFill>
                  <a:srgbClr val="C7CC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groups, look at the floor plan on the next slide.</a:t>
            </a:r>
            <a:endParaRPr lang="en-US" sz="2250" dirty="0"/>
          </a:p>
        </p:txBody>
      </p:sp>
      <p:sp>
        <p:nvSpPr>
          <p:cNvPr id="7" name="Text 5"/>
          <p:cNvSpPr/>
          <p:nvPr/>
        </p:nvSpPr>
        <p:spPr>
          <a:xfrm>
            <a:off x="6540461" y="8122920"/>
            <a:ext cx="5727657" cy="33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E457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STEP 2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540461" y="8572500"/>
            <a:ext cx="5363169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2250" dirty="0">
                <a:solidFill>
                  <a:srgbClr val="C7CC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Find every device a hacker could use, and name its weakness.</a:t>
            </a:r>
            <a:endParaRPr lang="en-US" sz="2250" dirty="0"/>
          </a:p>
        </p:txBody>
      </p:sp>
      <p:sp>
        <p:nvSpPr>
          <p:cNvPr id="9" name="Text 7"/>
          <p:cNvSpPr/>
          <p:nvPr/>
        </p:nvSpPr>
        <p:spPr>
          <a:xfrm>
            <a:off x="12033171" y="8122920"/>
            <a:ext cx="5727657" cy="33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E457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STEP 3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2033171" y="8572500"/>
            <a:ext cx="5363169" cy="8382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2250" dirty="0">
                <a:solidFill>
                  <a:srgbClr val="C7CC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Most doors found wins. Then we lock them together.</a:t>
            </a:r>
            <a:endParaRPr lang="en-US" sz="225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524E8AF-B0CF-E335-D44A-9FA37793B5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81806" y="532386"/>
            <a:ext cx="763058" cy="102514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3B4DDEE-A96E-C045-A034-F18AA6F996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81672" y="563769"/>
            <a:ext cx="2858578" cy="956421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F11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762000"/>
            <a:ext cx="6549747" cy="6248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4050" b="1" kern="0" spc="-81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Variation A · The Floor Plan</a:t>
            </a:r>
            <a:endParaRPr lang="en-US" sz="4050" dirty="0"/>
          </a:p>
        </p:txBody>
      </p:sp>
      <p:sp>
        <p:nvSpPr>
          <p:cNvPr id="3" name="Text 1"/>
          <p:cNvSpPr/>
          <p:nvPr/>
        </p:nvSpPr>
        <p:spPr>
          <a:xfrm>
            <a:off x="13999845" y="1021080"/>
            <a:ext cx="3711131" cy="3124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kern="0" spc="165" dirty="0">
                <a:solidFill>
                  <a:srgbClr val="8B909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FIND THE DOORS — 90 SEC</a:t>
            </a:r>
            <a:endParaRPr lang="en-US" sz="1650" dirty="0"/>
          </a:p>
        </p:txBody>
      </p:sp>
      <p:sp>
        <p:nvSpPr>
          <p:cNvPr id="4" name="Shape 2"/>
          <p:cNvSpPr/>
          <p:nvPr/>
        </p:nvSpPr>
        <p:spPr>
          <a:xfrm>
            <a:off x="914400" y="1691640"/>
            <a:ext cx="16459200" cy="7254240"/>
          </a:xfrm>
          <a:prstGeom prst="rect">
            <a:avLst/>
          </a:prstGeom>
          <a:ln w="15240">
            <a:solidFill>
              <a:srgbClr val="2A2F37"/>
            </a:solidFill>
            <a:prstDash val="solid"/>
          </a:ln>
        </p:spPr>
        <p:txBody>
          <a:bodyPr/>
          <a:lstStyle/>
          <a:p>
            <a:endParaRPr lang="en-GH"/>
          </a:p>
        </p:txBody>
      </p:sp>
      <p:sp>
        <p:nvSpPr>
          <p:cNvPr id="5" name="Shape 3"/>
          <p:cNvSpPr/>
          <p:nvPr/>
        </p:nvSpPr>
        <p:spPr>
          <a:xfrm>
            <a:off x="929640" y="5303520"/>
            <a:ext cx="5476161" cy="15240"/>
          </a:xfrm>
          <a:prstGeom prst="rect">
            <a:avLst/>
          </a:prstGeom>
          <a:solidFill>
            <a:srgbClr val="2A2F37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6" name="Shape 4"/>
          <p:cNvSpPr/>
          <p:nvPr/>
        </p:nvSpPr>
        <p:spPr>
          <a:xfrm>
            <a:off x="6390560" y="1706880"/>
            <a:ext cx="15240" cy="3611880"/>
          </a:xfrm>
          <a:prstGeom prst="rect">
            <a:avLst/>
          </a:prstGeom>
          <a:solidFill>
            <a:srgbClr val="2A2F37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7" name="Text 5"/>
          <p:cNvSpPr/>
          <p:nvPr/>
        </p:nvSpPr>
        <p:spPr>
          <a:xfrm>
            <a:off x="1253490" y="2030730"/>
            <a:ext cx="5294543" cy="2971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kern="0" spc="158" dirty="0">
                <a:solidFill>
                  <a:srgbClr val="6F75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NURSERY</a:t>
            </a:r>
            <a:endParaRPr lang="en-US" sz="1575" dirty="0"/>
          </a:p>
        </p:txBody>
      </p:sp>
      <p:sp>
        <p:nvSpPr>
          <p:cNvPr id="8" name="Text 6"/>
          <p:cNvSpPr/>
          <p:nvPr/>
        </p:nvSpPr>
        <p:spPr>
          <a:xfrm>
            <a:off x="1253490" y="4690110"/>
            <a:ext cx="1804880" cy="3276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Baby monitor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6405801" y="5303520"/>
            <a:ext cx="5476280" cy="15240"/>
          </a:xfrm>
          <a:prstGeom prst="rect">
            <a:avLst/>
          </a:prstGeom>
          <a:solidFill>
            <a:srgbClr val="2A2F37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0" name="Shape 8"/>
          <p:cNvSpPr/>
          <p:nvPr/>
        </p:nvSpPr>
        <p:spPr>
          <a:xfrm>
            <a:off x="11866841" y="1706880"/>
            <a:ext cx="15240" cy="3611880"/>
          </a:xfrm>
          <a:prstGeom prst="rect">
            <a:avLst/>
          </a:prstGeom>
          <a:solidFill>
            <a:srgbClr val="2A2F37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1" name="Text 9"/>
          <p:cNvSpPr/>
          <p:nvPr/>
        </p:nvSpPr>
        <p:spPr>
          <a:xfrm>
            <a:off x="6729651" y="2030730"/>
            <a:ext cx="5294674" cy="2971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kern="0" spc="158" dirty="0">
                <a:solidFill>
                  <a:srgbClr val="6F75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LIVING ROOM</a:t>
            </a:r>
            <a:endParaRPr lang="en-US" sz="1575" dirty="0"/>
          </a:p>
        </p:txBody>
      </p:sp>
      <p:sp>
        <p:nvSpPr>
          <p:cNvPr id="12" name="Text 10"/>
          <p:cNvSpPr/>
          <p:nvPr/>
        </p:nvSpPr>
        <p:spPr>
          <a:xfrm>
            <a:off x="6729651" y="4690110"/>
            <a:ext cx="1209675" cy="3276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Smart TV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8034576" y="4690110"/>
            <a:ext cx="1091565" cy="3276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8B90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Speaker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9221391" y="4690110"/>
            <a:ext cx="1104424" cy="3276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8B90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Console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11882081" y="1706880"/>
            <a:ext cx="5476280" cy="3611880"/>
          </a:xfrm>
          <a:prstGeom prst="rect">
            <a:avLst/>
          </a:prstGeom>
          <a:solidFill>
            <a:srgbClr val="131519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6" name="Shape 14"/>
          <p:cNvSpPr/>
          <p:nvPr/>
        </p:nvSpPr>
        <p:spPr>
          <a:xfrm>
            <a:off x="11882081" y="5303520"/>
            <a:ext cx="5476280" cy="15240"/>
          </a:xfrm>
          <a:prstGeom prst="rect">
            <a:avLst/>
          </a:prstGeom>
          <a:solidFill>
            <a:srgbClr val="2A2F37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7" name="Text 15"/>
          <p:cNvSpPr/>
          <p:nvPr/>
        </p:nvSpPr>
        <p:spPr>
          <a:xfrm>
            <a:off x="12205931" y="2030730"/>
            <a:ext cx="5311438" cy="304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kern="0" spc="158" dirty="0">
                <a:solidFill>
                  <a:srgbClr val="E457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UTILITY ✦</a:t>
            </a:r>
            <a:endParaRPr lang="en-US" sz="1575" dirty="0"/>
          </a:p>
        </p:txBody>
      </p:sp>
      <p:sp>
        <p:nvSpPr>
          <p:cNvPr id="18" name="Text 16"/>
          <p:cNvSpPr/>
          <p:nvPr/>
        </p:nvSpPr>
        <p:spPr>
          <a:xfrm>
            <a:off x="12205931" y="4370070"/>
            <a:ext cx="4973437" cy="647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Wi-Fi router </a:t>
            </a:r>
            <a:r>
              <a:rPr lang="en-US" sz="1575" dirty="0">
                <a:solidFill>
                  <a:srgbClr val="8B90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front gate</a:t>
            </a:r>
            <a:endParaRPr lang="en-US" sz="2100" dirty="0"/>
          </a:p>
        </p:txBody>
      </p:sp>
      <p:sp>
        <p:nvSpPr>
          <p:cNvPr id="19" name="Shape 17"/>
          <p:cNvSpPr/>
          <p:nvPr/>
        </p:nvSpPr>
        <p:spPr>
          <a:xfrm>
            <a:off x="6390560" y="5318760"/>
            <a:ext cx="15240" cy="3611880"/>
          </a:xfrm>
          <a:prstGeom prst="rect">
            <a:avLst/>
          </a:prstGeom>
          <a:solidFill>
            <a:srgbClr val="2A2F37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20" name="Text 18"/>
          <p:cNvSpPr/>
          <p:nvPr/>
        </p:nvSpPr>
        <p:spPr>
          <a:xfrm>
            <a:off x="1253490" y="5642610"/>
            <a:ext cx="5294543" cy="2971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kern="0" spc="158" dirty="0">
                <a:solidFill>
                  <a:srgbClr val="6F75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FRONT DOOR</a:t>
            </a:r>
            <a:endParaRPr lang="en-US" sz="1575" dirty="0"/>
          </a:p>
        </p:txBody>
      </p:sp>
      <p:sp>
        <p:nvSpPr>
          <p:cNvPr id="21" name="Text 19"/>
          <p:cNvSpPr/>
          <p:nvPr/>
        </p:nvSpPr>
        <p:spPr>
          <a:xfrm>
            <a:off x="1253490" y="8317230"/>
            <a:ext cx="1791653" cy="3276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Doorbell cam</a:t>
            </a:r>
            <a:endParaRPr lang="en-US" sz="2100" dirty="0"/>
          </a:p>
        </p:txBody>
      </p:sp>
      <p:sp>
        <p:nvSpPr>
          <p:cNvPr id="22" name="Text 20"/>
          <p:cNvSpPr/>
          <p:nvPr/>
        </p:nvSpPr>
        <p:spPr>
          <a:xfrm>
            <a:off x="3053715" y="8317230"/>
            <a:ext cx="1437513" cy="3276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8B90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Smart lock</a:t>
            </a:r>
            <a:endParaRPr lang="en-US" sz="2100" dirty="0"/>
          </a:p>
        </p:txBody>
      </p:sp>
      <p:sp>
        <p:nvSpPr>
          <p:cNvPr id="23" name="Shape 21"/>
          <p:cNvSpPr/>
          <p:nvPr/>
        </p:nvSpPr>
        <p:spPr>
          <a:xfrm>
            <a:off x="11866841" y="5318760"/>
            <a:ext cx="15240" cy="3611880"/>
          </a:xfrm>
          <a:prstGeom prst="rect">
            <a:avLst/>
          </a:prstGeom>
          <a:solidFill>
            <a:srgbClr val="2A2F37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24" name="Text 22"/>
          <p:cNvSpPr/>
          <p:nvPr/>
        </p:nvSpPr>
        <p:spPr>
          <a:xfrm>
            <a:off x="6729651" y="5642610"/>
            <a:ext cx="5294674" cy="2971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kern="0" spc="158" dirty="0">
                <a:solidFill>
                  <a:srgbClr val="6F75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KITCHEN</a:t>
            </a:r>
            <a:endParaRPr lang="en-US" sz="1575" dirty="0"/>
          </a:p>
        </p:txBody>
      </p:sp>
      <p:sp>
        <p:nvSpPr>
          <p:cNvPr id="25" name="Text 23"/>
          <p:cNvSpPr/>
          <p:nvPr/>
        </p:nvSpPr>
        <p:spPr>
          <a:xfrm>
            <a:off x="6729651" y="8317230"/>
            <a:ext cx="1650206" cy="3276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Smart fridge</a:t>
            </a:r>
            <a:endParaRPr lang="en-US" sz="2100" dirty="0"/>
          </a:p>
        </p:txBody>
      </p:sp>
      <p:sp>
        <p:nvSpPr>
          <p:cNvPr id="26" name="Text 24"/>
          <p:cNvSpPr/>
          <p:nvPr/>
        </p:nvSpPr>
        <p:spPr>
          <a:xfrm>
            <a:off x="8401288" y="8317230"/>
            <a:ext cx="1091565" cy="3276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8B90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Speaker</a:t>
            </a:r>
            <a:endParaRPr lang="en-US" sz="2100" dirty="0"/>
          </a:p>
        </p:txBody>
      </p:sp>
      <p:sp>
        <p:nvSpPr>
          <p:cNvPr id="27" name="Text 25"/>
          <p:cNvSpPr/>
          <p:nvPr/>
        </p:nvSpPr>
        <p:spPr>
          <a:xfrm>
            <a:off x="12205931" y="5642610"/>
            <a:ext cx="5311438" cy="2971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kern="0" spc="158" dirty="0">
                <a:solidFill>
                  <a:srgbClr val="6F757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BEDROOM</a:t>
            </a:r>
            <a:endParaRPr lang="en-US" sz="1575" dirty="0"/>
          </a:p>
        </p:txBody>
      </p:sp>
      <p:sp>
        <p:nvSpPr>
          <p:cNvPr id="28" name="Text 26"/>
          <p:cNvSpPr/>
          <p:nvPr/>
        </p:nvSpPr>
        <p:spPr>
          <a:xfrm>
            <a:off x="12205931" y="8317230"/>
            <a:ext cx="1754065" cy="3276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Security cam</a:t>
            </a:r>
            <a:endParaRPr lang="en-US" sz="2100" dirty="0"/>
          </a:p>
        </p:txBody>
      </p:sp>
      <p:sp>
        <p:nvSpPr>
          <p:cNvPr id="29" name="Text 27"/>
          <p:cNvSpPr/>
          <p:nvPr/>
        </p:nvSpPr>
        <p:spPr>
          <a:xfrm>
            <a:off x="13971984" y="8317230"/>
            <a:ext cx="1557873" cy="3276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8B90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Thermostat</a:t>
            </a:r>
            <a:endParaRPr lang="en-US" sz="2100" dirty="0"/>
          </a:p>
        </p:txBody>
      </p:sp>
      <p:sp>
        <p:nvSpPr>
          <p:cNvPr id="30" name="Text 28"/>
          <p:cNvSpPr/>
          <p:nvPr/>
        </p:nvSpPr>
        <p:spPr>
          <a:xfrm>
            <a:off x="914400" y="9212580"/>
            <a:ext cx="18105120" cy="350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75" dirty="0">
                <a:solidFill>
                  <a:srgbClr val="8B90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networked devices can your group count in this one home? Which is the riskiest — and why?</a:t>
            </a:r>
            <a:endParaRPr lang="en-US" sz="1875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35579B79-EAA1-FCEF-0E21-47AE0C71BB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15156" y="44577"/>
            <a:ext cx="763058" cy="1025149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3D9E518-C5DF-A7A6-3604-8432AC3F88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15022" y="75960"/>
            <a:ext cx="2858578" cy="956421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1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762000"/>
            <a:ext cx="7824204" cy="6248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4050" b="1" kern="0" spc="-81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Variation B · The Risk Scorecard</a:t>
            </a:r>
            <a:endParaRPr lang="en-US" sz="4050" dirty="0"/>
          </a:p>
        </p:txBody>
      </p:sp>
      <p:sp>
        <p:nvSpPr>
          <p:cNvPr id="3" name="Text 1"/>
          <p:cNvSpPr/>
          <p:nvPr/>
        </p:nvSpPr>
        <p:spPr>
          <a:xfrm>
            <a:off x="14293215" y="1021080"/>
            <a:ext cx="3388423" cy="3124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650" kern="0" spc="165" dirty="0">
                <a:solidFill>
                  <a:srgbClr val="8B909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SCORE EACH DEVICE 0–3</a:t>
            </a:r>
            <a:endParaRPr lang="en-US" sz="1650" dirty="0"/>
          </a:p>
        </p:txBody>
      </p:sp>
      <p:sp>
        <p:nvSpPr>
          <p:cNvPr id="4" name="Shape 2"/>
          <p:cNvSpPr/>
          <p:nvPr/>
        </p:nvSpPr>
        <p:spPr>
          <a:xfrm>
            <a:off x="914400" y="1691640"/>
            <a:ext cx="16459200" cy="7254240"/>
          </a:xfrm>
          <a:prstGeom prst="rect">
            <a:avLst/>
          </a:prstGeom>
          <a:ln w="7620">
            <a:solidFill>
              <a:srgbClr val="23272E"/>
            </a:solidFill>
            <a:prstDash val="solid"/>
          </a:ln>
        </p:spPr>
        <p:txBody>
          <a:bodyPr/>
          <a:lstStyle/>
          <a:p>
            <a:endParaRPr lang="en-GH"/>
          </a:p>
        </p:txBody>
      </p:sp>
      <p:sp>
        <p:nvSpPr>
          <p:cNvPr id="5" name="Shape 3"/>
          <p:cNvSpPr/>
          <p:nvPr/>
        </p:nvSpPr>
        <p:spPr>
          <a:xfrm>
            <a:off x="922020" y="1699260"/>
            <a:ext cx="16443960" cy="762000"/>
          </a:xfrm>
          <a:prstGeom prst="rect">
            <a:avLst/>
          </a:prstGeom>
          <a:solidFill>
            <a:srgbClr val="16191F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6" name="Shape 4"/>
          <p:cNvSpPr/>
          <p:nvPr/>
        </p:nvSpPr>
        <p:spPr>
          <a:xfrm>
            <a:off x="922020" y="2453640"/>
            <a:ext cx="16443960" cy="9525"/>
          </a:xfrm>
          <a:prstGeom prst="rect">
            <a:avLst/>
          </a:prstGeom>
          <a:solidFill>
            <a:srgbClr val="23272E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7" name="Text 5"/>
          <p:cNvSpPr/>
          <p:nvPr/>
        </p:nvSpPr>
        <p:spPr>
          <a:xfrm>
            <a:off x="1226820" y="1946910"/>
            <a:ext cx="4408844" cy="2971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kern="0" spc="126" dirty="0">
                <a:solidFill>
                  <a:srgbClr val="8B909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DEVICE</a:t>
            </a:r>
            <a:endParaRPr lang="en-US" sz="1575" dirty="0"/>
          </a:p>
        </p:txBody>
      </p:sp>
      <p:sp>
        <p:nvSpPr>
          <p:cNvPr id="8" name="Text 6"/>
          <p:cNvSpPr/>
          <p:nvPr/>
        </p:nvSpPr>
        <p:spPr>
          <a:xfrm>
            <a:off x="5984796" y="1946910"/>
            <a:ext cx="2755497" cy="2971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kern="0" spc="126" dirty="0">
                <a:solidFill>
                  <a:srgbClr val="8B909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DEFAULT PW?</a:t>
            </a:r>
            <a:endParaRPr lang="en-US" sz="1575" dirty="0"/>
          </a:p>
        </p:txBody>
      </p:sp>
      <p:sp>
        <p:nvSpPr>
          <p:cNvPr id="9" name="Text 7"/>
          <p:cNvSpPr/>
          <p:nvPr/>
        </p:nvSpPr>
        <p:spPr>
          <a:xfrm>
            <a:off x="9029938" y="1946910"/>
            <a:ext cx="2755497" cy="2971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kern="0" spc="126" dirty="0">
                <a:solidFill>
                  <a:srgbClr val="8B909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CAM / MIC?</a:t>
            </a:r>
            <a:endParaRPr lang="en-US" sz="1575" dirty="0"/>
          </a:p>
        </p:txBody>
      </p:sp>
      <p:sp>
        <p:nvSpPr>
          <p:cNvPr id="10" name="Text 8"/>
          <p:cNvSpPr/>
          <p:nvPr/>
        </p:nvSpPr>
        <p:spPr>
          <a:xfrm>
            <a:off x="12075080" y="1946910"/>
            <a:ext cx="2755497" cy="2971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kern="0" spc="126" dirty="0">
                <a:solidFill>
                  <a:srgbClr val="8B9099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UPDATED?</a:t>
            </a:r>
            <a:endParaRPr lang="en-US" sz="1575" dirty="0"/>
          </a:p>
        </p:txBody>
      </p:sp>
      <p:sp>
        <p:nvSpPr>
          <p:cNvPr id="11" name="Text 9"/>
          <p:cNvSpPr/>
          <p:nvPr/>
        </p:nvSpPr>
        <p:spPr>
          <a:xfrm>
            <a:off x="15120224" y="1946910"/>
            <a:ext cx="2131338" cy="2971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kern="0" spc="126" dirty="0">
                <a:solidFill>
                  <a:srgbClr val="E457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RISK</a:t>
            </a:r>
            <a:endParaRPr lang="en-US" sz="1575" dirty="0"/>
          </a:p>
        </p:txBody>
      </p:sp>
      <p:sp>
        <p:nvSpPr>
          <p:cNvPr id="12" name="Shape 10"/>
          <p:cNvSpPr/>
          <p:nvPr/>
        </p:nvSpPr>
        <p:spPr>
          <a:xfrm>
            <a:off x="922020" y="3268980"/>
            <a:ext cx="16443960" cy="9525"/>
          </a:xfrm>
          <a:prstGeom prst="rect">
            <a:avLst/>
          </a:prstGeom>
          <a:solidFill>
            <a:srgbClr val="1C2027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3" name="Text 11"/>
          <p:cNvSpPr/>
          <p:nvPr/>
        </p:nvSpPr>
        <p:spPr>
          <a:xfrm>
            <a:off x="1226820" y="2720340"/>
            <a:ext cx="4408844" cy="3276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Wi-Fi router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5984796" y="2689860"/>
            <a:ext cx="2755497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6F7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9029938" y="2689860"/>
            <a:ext cx="2755497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6F7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12075080" y="2689860"/>
            <a:ext cx="2755497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6F7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15120224" y="2689860"/>
            <a:ext cx="2131338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E457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__/9</a:t>
            </a:r>
            <a:endParaRPr lang="en-US" sz="2100" dirty="0"/>
          </a:p>
        </p:txBody>
      </p:sp>
      <p:sp>
        <p:nvSpPr>
          <p:cNvPr id="18" name="Shape 16"/>
          <p:cNvSpPr/>
          <p:nvPr/>
        </p:nvSpPr>
        <p:spPr>
          <a:xfrm>
            <a:off x="922020" y="4084320"/>
            <a:ext cx="16443960" cy="9525"/>
          </a:xfrm>
          <a:prstGeom prst="rect">
            <a:avLst/>
          </a:prstGeom>
          <a:solidFill>
            <a:srgbClr val="1C2027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9" name="Text 17"/>
          <p:cNvSpPr/>
          <p:nvPr/>
        </p:nvSpPr>
        <p:spPr>
          <a:xfrm>
            <a:off x="1226820" y="3535680"/>
            <a:ext cx="4408844" cy="3276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Baby monitor</a:t>
            </a:r>
            <a:endParaRPr lang="en-US" sz="2100" dirty="0"/>
          </a:p>
        </p:txBody>
      </p:sp>
      <p:sp>
        <p:nvSpPr>
          <p:cNvPr id="20" name="Text 18"/>
          <p:cNvSpPr/>
          <p:nvPr/>
        </p:nvSpPr>
        <p:spPr>
          <a:xfrm>
            <a:off x="5984796" y="3505200"/>
            <a:ext cx="2755497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6F7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</a:t>
            </a:r>
            <a:endParaRPr lang="en-US" sz="2100" dirty="0"/>
          </a:p>
        </p:txBody>
      </p:sp>
      <p:sp>
        <p:nvSpPr>
          <p:cNvPr id="21" name="Text 19"/>
          <p:cNvSpPr/>
          <p:nvPr/>
        </p:nvSpPr>
        <p:spPr>
          <a:xfrm>
            <a:off x="9029938" y="3505200"/>
            <a:ext cx="2755497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6F7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</a:t>
            </a:r>
            <a:endParaRPr lang="en-US" sz="2100" dirty="0"/>
          </a:p>
        </p:txBody>
      </p:sp>
      <p:sp>
        <p:nvSpPr>
          <p:cNvPr id="22" name="Text 20"/>
          <p:cNvSpPr/>
          <p:nvPr/>
        </p:nvSpPr>
        <p:spPr>
          <a:xfrm>
            <a:off x="12075080" y="3505200"/>
            <a:ext cx="2755497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6F7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</a:t>
            </a:r>
            <a:endParaRPr lang="en-US" sz="2100" dirty="0"/>
          </a:p>
        </p:txBody>
      </p:sp>
      <p:sp>
        <p:nvSpPr>
          <p:cNvPr id="23" name="Text 21"/>
          <p:cNvSpPr/>
          <p:nvPr/>
        </p:nvSpPr>
        <p:spPr>
          <a:xfrm>
            <a:off x="15120224" y="3505200"/>
            <a:ext cx="2131338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E457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__/9</a:t>
            </a:r>
            <a:endParaRPr lang="en-US" sz="2100" dirty="0"/>
          </a:p>
        </p:txBody>
      </p:sp>
      <p:sp>
        <p:nvSpPr>
          <p:cNvPr id="24" name="Shape 22"/>
          <p:cNvSpPr/>
          <p:nvPr/>
        </p:nvSpPr>
        <p:spPr>
          <a:xfrm>
            <a:off x="922020" y="4899660"/>
            <a:ext cx="16443960" cy="9525"/>
          </a:xfrm>
          <a:prstGeom prst="rect">
            <a:avLst/>
          </a:prstGeom>
          <a:solidFill>
            <a:srgbClr val="1C2027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25" name="Text 23"/>
          <p:cNvSpPr/>
          <p:nvPr/>
        </p:nvSpPr>
        <p:spPr>
          <a:xfrm>
            <a:off x="1226820" y="4351020"/>
            <a:ext cx="4408844" cy="3276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Smart speaker</a:t>
            </a:r>
            <a:endParaRPr lang="en-US" sz="2100" dirty="0"/>
          </a:p>
        </p:txBody>
      </p:sp>
      <p:sp>
        <p:nvSpPr>
          <p:cNvPr id="26" name="Text 24"/>
          <p:cNvSpPr/>
          <p:nvPr/>
        </p:nvSpPr>
        <p:spPr>
          <a:xfrm>
            <a:off x="5984796" y="4320540"/>
            <a:ext cx="2755497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6F7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</a:t>
            </a:r>
            <a:endParaRPr lang="en-US" sz="2100" dirty="0"/>
          </a:p>
        </p:txBody>
      </p:sp>
      <p:sp>
        <p:nvSpPr>
          <p:cNvPr id="27" name="Text 25"/>
          <p:cNvSpPr/>
          <p:nvPr/>
        </p:nvSpPr>
        <p:spPr>
          <a:xfrm>
            <a:off x="9029938" y="4320540"/>
            <a:ext cx="2755497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6F7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</a:t>
            </a:r>
            <a:endParaRPr lang="en-US" sz="2100" dirty="0"/>
          </a:p>
        </p:txBody>
      </p:sp>
      <p:sp>
        <p:nvSpPr>
          <p:cNvPr id="28" name="Text 26"/>
          <p:cNvSpPr/>
          <p:nvPr/>
        </p:nvSpPr>
        <p:spPr>
          <a:xfrm>
            <a:off x="12075080" y="4320540"/>
            <a:ext cx="2755497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6F7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</a:t>
            </a:r>
            <a:endParaRPr lang="en-US" sz="2100" dirty="0"/>
          </a:p>
        </p:txBody>
      </p:sp>
      <p:sp>
        <p:nvSpPr>
          <p:cNvPr id="29" name="Text 27"/>
          <p:cNvSpPr/>
          <p:nvPr/>
        </p:nvSpPr>
        <p:spPr>
          <a:xfrm>
            <a:off x="15120224" y="4320540"/>
            <a:ext cx="2131338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E457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__/9</a:t>
            </a:r>
            <a:endParaRPr lang="en-US" sz="2100" dirty="0"/>
          </a:p>
        </p:txBody>
      </p:sp>
      <p:sp>
        <p:nvSpPr>
          <p:cNvPr id="30" name="Shape 28"/>
          <p:cNvSpPr/>
          <p:nvPr/>
        </p:nvSpPr>
        <p:spPr>
          <a:xfrm>
            <a:off x="922020" y="5715000"/>
            <a:ext cx="16443960" cy="9525"/>
          </a:xfrm>
          <a:prstGeom prst="rect">
            <a:avLst/>
          </a:prstGeom>
          <a:solidFill>
            <a:srgbClr val="1C2027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31" name="Text 29"/>
          <p:cNvSpPr/>
          <p:nvPr/>
        </p:nvSpPr>
        <p:spPr>
          <a:xfrm>
            <a:off x="1226820" y="5166360"/>
            <a:ext cx="4408844" cy="3276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Smart TV</a:t>
            </a:r>
            <a:endParaRPr lang="en-US" sz="2100" dirty="0"/>
          </a:p>
        </p:txBody>
      </p:sp>
      <p:sp>
        <p:nvSpPr>
          <p:cNvPr id="32" name="Text 30"/>
          <p:cNvSpPr/>
          <p:nvPr/>
        </p:nvSpPr>
        <p:spPr>
          <a:xfrm>
            <a:off x="5984796" y="5135880"/>
            <a:ext cx="2755497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6F7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</a:t>
            </a:r>
            <a:endParaRPr lang="en-US" sz="2100" dirty="0"/>
          </a:p>
        </p:txBody>
      </p:sp>
      <p:sp>
        <p:nvSpPr>
          <p:cNvPr id="33" name="Text 31"/>
          <p:cNvSpPr/>
          <p:nvPr/>
        </p:nvSpPr>
        <p:spPr>
          <a:xfrm>
            <a:off x="9029938" y="5135880"/>
            <a:ext cx="2755497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6F7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</a:t>
            </a:r>
            <a:endParaRPr lang="en-US" sz="2100" dirty="0"/>
          </a:p>
        </p:txBody>
      </p:sp>
      <p:sp>
        <p:nvSpPr>
          <p:cNvPr id="34" name="Text 32"/>
          <p:cNvSpPr/>
          <p:nvPr/>
        </p:nvSpPr>
        <p:spPr>
          <a:xfrm>
            <a:off x="12075080" y="5135880"/>
            <a:ext cx="2755497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6F7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</a:t>
            </a:r>
            <a:endParaRPr lang="en-US" sz="2100" dirty="0"/>
          </a:p>
        </p:txBody>
      </p:sp>
      <p:sp>
        <p:nvSpPr>
          <p:cNvPr id="35" name="Text 33"/>
          <p:cNvSpPr/>
          <p:nvPr/>
        </p:nvSpPr>
        <p:spPr>
          <a:xfrm>
            <a:off x="15120224" y="5135880"/>
            <a:ext cx="2131338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E457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__/9</a:t>
            </a:r>
            <a:endParaRPr lang="en-US" sz="2100" dirty="0"/>
          </a:p>
        </p:txBody>
      </p:sp>
      <p:sp>
        <p:nvSpPr>
          <p:cNvPr id="36" name="Text 34"/>
          <p:cNvSpPr/>
          <p:nvPr/>
        </p:nvSpPr>
        <p:spPr>
          <a:xfrm>
            <a:off x="1226820" y="5981700"/>
            <a:ext cx="4408844" cy="3276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Video doorbell</a:t>
            </a:r>
            <a:endParaRPr lang="en-US" sz="2100" dirty="0"/>
          </a:p>
        </p:txBody>
      </p:sp>
      <p:sp>
        <p:nvSpPr>
          <p:cNvPr id="37" name="Text 35"/>
          <p:cNvSpPr/>
          <p:nvPr/>
        </p:nvSpPr>
        <p:spPr>
          <a:xfrm>
            <a:off x="5984796" y="5951220"/>
            <a:ext cx="2755497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6F7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</a:t>
            </a:r>
            <a:endParaRPr lang="en-US" sz="2100" dirty="0"/>
          </a:p>
        </p:txBody>
      </p:sp>
      <p:sp>
        <p:nvSpPr>
          <p:cNvPr id="38" name="Text 36"/>
          <p:cNvSpPr/>
          <p:nvPr/>
        </p:nvSpPr>
        <p:spPr>
          <a:xfrm>
            <a:off x="9029938" y="5951220"/>
            <a:ext cx="2755497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6F7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</a:t>
            </a:r>
            <a:endParaRPr lang="en-US" sz="2100" dirty="0"/>
          </a:p>
        </p:txBody>
      </p:sp>
      <p:sp>
        <p:nvSpPr>
          <p:cNvPr id="39" name="Text 37"/>
          <p:cNvSpPr/>
          <p:nvPr/>
        </p:nvSpPr>
        <p:spPr>
          <a:xfrm>
            <a:off x="12075080" y="5951220"/>
            <a:ext cx="2755497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6F757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______</a:t>
            </a:r>
            <a:endParaRPr lang="en-US" sz="2100" dirty="0"/>
          </a:p>
        </p:txBody>
      </p:sp>
      <p:sp>
        <p:nvSpPr>
          <p:cNvPr id="40" name="Text 38"/>
          <p:cNvSpPr/>
          <p:nvPr/>
        </p:nvSpPr>
        <p:spPr>
          <a:xfrm>
            <a:off x="15120224" y="5951220"/>
            <a:ext cx="2131338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2100" dirty="0">
                <a:solidFill>
                  <a:srgbClr val="E457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__/9</a:t>
            </a:r>
            <a:endParaRPr lang="en-US" sz="2100" dirty="0"/>
          </a:p>
        </p:txBody>
      </p:sp>
      <p:sp>
        <p:nvSpPr>
          <p:cNvPr id="41" name="Text 39"/>
          <p:cNvSpPr/>
          <p:nvPr/>
        </p:nvSpPr>
        <p:spPr>
          <a:xfrm>
            <a:off x="914400" y="9212580"/>
            <a:ext cx="18105120" cy="3505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75" dirty="0">
                <a:solidFill>
                  <a:srgbClr val="8B90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 for each risk it carries. Which device scored highest — and what's the one fix that drops its score the most?</a:t>
            </a:r>
            <a:endParaRPr lang="en-US" sz="1875" dirty="0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B4B7DBD1-397E-B790-E851-E8CC42E473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42041" y="239236"/>
            <a:ext cx="628919" cy="844936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CEF5626E-3E35-F197-E349-586B651E74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120224" y="243876"/>
            <a:ext cx="2356063" cy="78829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F11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7750" y="914400"/>
            <a:ext cx="17811750" cy="33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kern="0" spc="396" dirty="0">
                <a:solidFill>
                  <a:srgbClr val="E4572E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THE TAKEAWAY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1047750" y="1497330"/>
            <a:ext cx="17811750" cy="6667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950" b="1" kern="0" spc="-99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Lock it down in five moves.</a:t>
            </a:r>
            <a:endParaRPr lang="en-US" sz="4950" dirty="0"/>
          </a:p>
        </p:txBody>
      </p:sp>
      <p:sp>
        <p:nvSpPr>
          <p:cNvPr id="4" name="Shape 2"/>
          <p:cNvSpPr/>
          <p:nvPr/>
        </p:nvSpPr>
        <p:spPr>
          <a:xfrm>
            <a:off x="1047750" y="2659380"/>
            <a:ext cx="16192500" cy="9525"/>
          </a:xfrm>
          <a:prstGeom prst="rect">
            <a:avLst/>
          </a:prstGeom>
          <a:solidFill>
            <a:srgbClr val="23272E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5" name="Text 3"/>
          <p:cNvSpPr/>
          <p:nvPr/>
        </p:nvSpPr>
        <p:spPr>
          <a:xfrm>
            <a:off x="1047750" y="3070860"/>
            <a:ext cx="933450" cy="647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4200" b="1" dirty="0">
                <a:solidFill>
                  <a:srgbClr val="E45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4200" dirty="0"/>
          </a:p>
        </p:txBody>
      </p:sp>
      <p:sp>
        <p:nvSpPr>
          <p:cNvPr id="6" name="Text 4"/>
          <p:cNvSpPr/>
          <p:nvPr/>
        </p:nvSpPr>
        <p:spPr>
          <a:xfrm>
            <a:off x="2286000" y="2933700"/>
            <a:ext cx="5101590" cy="9220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Change every default password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7620000" y="3195638"/>
            <a:ext cx="7198828" cy="398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2100" dirty="0">
                <a:solidFill>
                  <a:srgbClr val="8B90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single highest-impact step. Make each one unique.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1047750" y="4084320"/>
            <a:ext cx="16192500" cy="9525"/>
          </a:xfrm>
          <a:prstGeom prst="rect">
            <a:avLst/>
          </a:prstGeom>
          <a:solidFill>
            <a:srgbClr val="23272E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9" name="Text 7"/>
          <p:cNvSpPr/>
          <p:nvPr/>
        </p:nvSpPr>
        <p:spPr>
          <a:xfrm>
            <a:off x="1047750" y="4358640"/>
            <a:ext cx="933450" cy="647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4200" b="1" dirty="0">
                <a:solidFill>
                  <a:srgbClr val="E45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4200" dirty="0"/>
          </a:p>
        </p:txBody>
      </p:sp>
      <p:sp>
        <p:nvSpPr>
          <p:cNvPr id="10" name="Text 8"/>
          <p:cNvSpPr/>
          <p:nvPr/>
        </p:nvSpPr>
        <p:spPr>
          <a:xfrm>
            <a:off x="2286000" y="4442460"/>
            <a:ext cx="5448300" cy="4800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Turn on two-factor (MFA)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7620000" y="4483418"/>
            <a:ext cx="7370398" cy="398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2100" dirty="0">
                <a:solidFill>
                  <a:srgbClr val="8B90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 authentication is linked to ~90% fewer incidents.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1047750" y="5234940"/>
            <a:ext cx="16192500" cy="9525"/>
          </a:xfrm>
          <a:prstGeom prst="rect">
            <a:avLst/>
          </a:prstGeom>
          <a:solidFill>
            <a:srgbClr val="23272E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3" name="Text 11"/>
          <p:cNvSpPr/>
          <p:nvPr/>
        </p:nvSpPr>
        <p:spPr>
          <a:xfrm>
            <a:off x="1047750" y="5509260"/>
            <a:ext cx="933450" cy="647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4200" b="1" dirty="0">
                <a:solidFill>
                  <a:srgbClr val="E45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4200" dirty="0"/>
          </a:p>
        </p:txBody>
      </p:sp>
      <p:sp>
        <p:nvSpPr>
          <p:cNvPr id="14" name="Text 12"/>
          <p:cNvSpPr/>
          <p:nvPr/>
        </p:nvSpPr>
        <p:spPr>
          <a:xfrm>
            <a:off x="2286000" y="5593080"/>
            <a:ext cx="5448300" cy="4800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Keep firmware auto-updating</a:t>
            </a:r>
            <a:endParaRPr lang="en-US" sz="3000" dirty="0"/>
          </a:p>
        </p:txBody>
      </p:sp>
      <p:sp>
        <p:nvSpPr>
          <p:cNvPr id="15" name="Text 13"/>
          <p:cNvSpPr/>
          <p:nvPr/>
        </p:nvSpPr>
        <p:spPr>
          <a:xfrm>
            <a:off x="7620000" y="5634038"/>
            <a:ext cx="6588252" cy="398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2100" dirty="0">
                <a:solidFill>
                  <a:srgbClr val="8B90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 of breaches trace back to outdated firmware.</a:t>
            </a:r>
            <a:endParaRPr lang="en-US" sz="2100" dirty="0"/>
          </a:p>
        </p:txBody>
      </p:sp>
      <p:sp>
        <p:nvSpPr>
          <p:cNvPr id="16" name="Shape 14"/>
          <p:cNvSpPr/>
          <p:nvPr/>
        </p:nvSpPr>
        <p:spPr>
          <a:xfrm>
            <a:off x="1047750" y="6385560"/>
            <a:ext cx="16192500" cy="9525"/>
          </a:xfrm>
          <a:prstGeom prst="rect">
            <a:avLst/>
          </a:prstGeom>
          <a:solidFill>
            <a:srgbClr val="23272E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17" name="Text 15"/>
          <p:cNvSpPr/>
          <p:nvPr/>
        </p:nvSpPr>
        <p:spPr>
          <a:xfrm>
            <a:off x="1047750" y="6797040"/>
            <a:ext cx="933450" cy="647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4200" b="1" dirty="0">
                <a:solidFill>
                  <a:srgbClr val="E45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4200" dirty="0"/>
          </a:p>
        </p:txBody>
      </p:sp>
      <p:sp>
        <p:nvSpPr>
          <p:cNvPr id="18" name="Text 16"/>
          <p:cNvSpPr/>
          <p:nvPr/>
        </p:nvSpPr>
        <p:spPr>
          <a:xfrm>
            <a:off x="2286000" y="6659880"/>
            <a:ext cx="5101590" cy="9220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Put gadgets on a guest network</a:t>
            </a:r>
            <a:endParaRPr lang="en-US" sz="3000" dirty="0"/>
          </a:p>
        </p:txBody>
      </p:sp>
      <p:sp>
        <p:nvSpPr>
          <p:cNvPr id="19" name="Text 17"/>
          <p:cNvSpPr/>
          <p:nvPr/>
        </p:nvSpPr>
        <p:spPr>
          <a:xfrm>
            <a:off x="7620000" y="6921818"/>
            <a:ext cx="7610333" cy="398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2100" dirty="0">
                <a:solidFill>
                  <a:srgbClr val="8B90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breached camera then can't reach your phone or laptop.</a:t>
            </a:r>
            <a:endParaRPr lang="en-US" sz="2100" dirty="0"/>
          </a:p>
        </p:txBody>
      </p:sp>
      <p:sp>
        <p:nvSpPr>
          <p:cNvPr id="20" name="Shape 18"/>
          <p:cNvSpPr/>
          <p:nvPr/>
        </p:nvSpPr>
        <p:spPr>
          <a:xfrm>
            <a:off x="1047750" y="8961120"/>
            <a:ext cx="16192500" cy="9525"/>
          </a:xfrm>
          <a:prstGeom prst="rect">
            <a:avLst/>
          </a:prstGeom>
          <a:solidFill>
            <a:srgbClr val="23272E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21" name="Shape 19"/>
          <p:cNvSpPr/>
          <p:nvPr/>
        </p:nvSpPr>
        <p:spPr>
          <a:xfrm>
            <a:off x="1047750" y="7810500"/>
            <a:ext cx="16192500" cy="9525"/>
          </a:xfrm>
          <a:prstGeom prst="rect">
            <a:avLst/>
          </a:prstGeom>
          <a:solidFill>
            <a:srgbClr val="23272E"/>
          </a:solidFill>
          <a:ln/>
        </p:spPr>
        <p:txBody>
          <a:bodyPr/>
          <a:lstStyle/>
          <a:p>
            <a:endParaRPr lang="en-GH"/>
          </a:p>
        </p:txBody>
      </p:sp>
      <p:sp>
        <p:nvSpPr>
          <p:cNvPr id="22" name="Text 20"/>
          <p:cNvSpPr/>
          <p:nvPr/>
        </p:nvSpPr>
        <p:spPr>
          <a:xfrm>
            <a:off x="1047750" y="8084820"/>
            <a:ext cx="933450" cy="6477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4200" b="1" dirty="0">
                <a:solidFill>
                  <a:srgbClr val="E45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4200" dirty="0"/>
          </a:p>
        </p:txBody>
      </p:sp>
      <p:sp>
        <p:nvSpPr>
          <p:cNvPr id="23" name="Text 21"/>
          <p:cNvSpPr/>
          <p:nvPr/>
        </p:nvSpPr>
        <p:spPr>
          <a:xfrm>
            <a:off x="2286000" y="8168640"/>
            <a:ext cx="5448300" cy="4800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F4F1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Buy brands that ship updates</a:t>
            </a:r>
            <a:endParaRPr lang="en-US" sz="3000" dirty="0"/>
          </a:p>
        </p:txBody>
      </p:sp>
      <p:sp>
        <p:nvSpPr>
          <p:cNvPr id="24" name="Text 22"/>
          <p:cNvSpPr/>
          <p:nvPr/>
        </p:nvSpPr>
        <p:spPr>
          <a:xfrm>
            <a:off x="7620000" y="8209598"/>
            <a:ext cx="6366129" cy="398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135000"/>
              </a:lnSpc>
              <a:buNone/>
            </a:pPr>
            <a:r>
              <a:rPr lang="en-US" sz="2100" dirty="0">
                <a:solidFill>
                  <a:srgbClr val="8B90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Cheap no-name cameras are cheap for a reason.</a:t>
            </a:r>
            <a:endParaRPr lang="en-US" sz="2100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4EB02471-6E87-EC64-580A-1C7F7FAD1E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81806" y="413949"/>
            <a:ext cx="763058" cy="1025149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03895FC2-CD88-735E-8BF9-7FEF5E658D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81672" y="445332"/>
            <a:ext cx="2858578" cy="956421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457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47750" y="1047750"/>
            <a:ext cx="17811750" cy="3581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kern="0" spc="429" dirty="0">
                <a:solidFill>
                  <a:srgbClr val="0F1115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WEEK 04 · RECAP</a:t>
            </a:r>
            <a:endParaRPr lang="en-US" sz="1950" dirty="0"/>
          </a:p>
        </p:txBody>
      </p:sp>
      <p:sp>
        <p:nvSpPr>
          <p:cNvPr id="3" name="Text 1"/>
          <p:cNvSpPr/>
          <p:nvPr/>
        </p:nvSpPr>
        <p:spPr>
          <a:xfrm>
            <a:off x="1047750" y="3899178"/>
            <a:ext cx="14716125" cy="194000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7800" b="1" kern="0" spc="-234" dirty="0">
                <a:solidFill>
                  <a:srgbClr val="0F11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device is dumb. You don't have to be.</a:t>
            </a:r>
            <a:endParaRPr lang="en-US" sz="7800" dirty="0"/>
          </a:p>
        </p:txBody>
      </p:sp>
      <p:sp>
        <p:nvSpPr>
          <p:cNvPr id="4" name="Text 2"/>
          <p:cNvSpPr/>
          <p:nvPr/>
        </p:nvSpPr>
        <p:spPr>
          <a:xfrm>
            <a:off x="1047750" y="8332470"/>
            <a:ext cx="9810750" cy="9448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20000"/>
          </a:bodyPr>
          <a:lstStyle/>
          <a:p>
            <a:pPr marL="0" indent="0" algn="l">
              <a:lnSpc>
                <a:spcPct val="140000"/>
              </a:lnSpc>
              <a:buNone/>
            </a:pPr>
            <a:r>
              <a:rPr lang="en-US" sz="2550" dirty="0">
                <a:solidFill>
                  <a:srgbClr val="3A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Change the password. Update the firmware. Separate the network. Five minutes tonight closes the doors you found today.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15415260" y="8644890"/>
            <a:ext cx="1824990" cy="632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buNone/>
            </a:pPr>
            <a:r>
              <a:rPr lang="en-US" sz="1800" kern="0" spc="180" dirty="0">
                <a:solidFill>
                  <a:srgbClr val="0F1115">
                    <a:alpha val="80000"/>
                  </a:srgbClr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QUESTIONS? NEXT WEEK →</a:t>
            </a:r>
            <a:endParaRPr lang="en-US" sz="18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E809B56-FE9B-3568-DB0A-F836AC8D15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81806" y="500056"/>
            <a:ext cx="763058" cy="102514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C68F5AF-D996-D45C-B072-EF1D2BAA1D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81672" y="531439"/>
            <a:ext cx="2858578" cy="95642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1691</Words>
  <Application>Microsoft Office PowerPoint</Application>
  <PresentationFormat>Custom</PresentationFormat>
  <Paragraphs>199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Andy Hayibor</cp:lastModifiedBy>
  <cp:revision>3</cp:revision>
  <dcterms:created xsi:type="dcterms:W3CDTF">2026-06-20T16:07:22Z</dcterms:created>
  <dcterms:modified xsi:type="dcterms:W3CDTF">2026-07-24T10:43:48Z</dcterms:modified>
</cp:coreProperties>
</file>